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Lst>
  <p:sldSz cx="12192000" cy="6858000"/>
  <p:notesSz cx="6858000" cy="9144000"/>
  <p:embeddedFontLst>
    <p:embeddedFont>
      <p:font typeface="Barlow Condensed" pitchFamily="2" charset="77"/>
      <p:regular r:id="rId23"/>
      <p:bold r:id="rId24"/>
      <p:italic r:id="rId25"/>
      <p:boldItalic r:id="rId26"/>
    </p:embeddedFont>
    <p:embeddedFont>
      <p:font typeface="Barlow Condensed Medium" pitchFamily="2" charset="77"/>
      <p:regular r:id="rId27"/>
      <p:bold r:id="rId28"/>
      <p:italic r:id="rId29"/>
      <p:boldItalic r:id="rId30"/>
    </p:embeddedFont>
    <p:embeddedFont>
      <p:font typeface="Barlow Condensed SemiBold" pitchFamily="2" charset="77"/>
      <p:regular r:id="rId31"/>
      <p:bold r:id="rId32"/>
      <p:italic r:id="rId33"/>
      <p:boldItalic r:id="rId34"/>
    </p:embeddedFont>
    <p:embeddedFont>
      <p:font typeface="Calibri" panose="020F050202020403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g6nPUh+GR9BLjvJ+BR6KIKO3DQQ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884A8C-38BE-4B13-A564-06F06E90D93F}">
  <a:tblStyle styleId="{77884A8C-38BE-4B13-A564-06F06E90D93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EE4DB13-7D45-4356-B0A9-C4A83D2A746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2"/>
    <p:restoredTop sz="94663"/>
  </p:normalViewPr>
  <p:slideViewPr>
    <p:cSldViewPr snapToGrid="0" snapToObjects="1">
      <p:cViewPr varScale="1">
        <p:scale>
          <a:sx n="117" d="100"/>
          <a:sy n="117" d="100"/>
        </p:scale>
        <p:origin x="2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02" name="Google Shape;10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Need data from different granularity: Education</a:t>
            </a:r>
            <a:endParaRPr/>
          </a:p>
          <a:p>
            <a:pPr marL="0" lvl="0" indent="0" algn="l" rtl="0">
              <a:lnSpc>
                <a:spcPct val="100000"/>
              </a:lnSpc>
              <a:spcBef>
                <a:spcPts val="0"/>
              </a:spcBef>
              <a:spcAft>
                <a:spcPts val="0"/>
              </a:spcAft>
              <a:buSzPts val="1400"/>
              <a:buNone/>
            </a:pPr>
            <a:r>
              <a:rPr lang="en-US"/>
              <a:t>Need data from 7 domains to analyze the interconnection and disparities across these areas</a:t>
            </a:r>
            <a:endParaRPr/>
          </a:p>
          <a:p>
            <a:pPr marL="0" lvl="0" indent="0" algn="l" rtl="0">
              <a:lnSpc>
                <a:spcPct val="100000"/>
              </a:lnSpc>
              <a:spcBef>
                <a:spcPts val="0"/>
              </a:spcBef>
              <a:spcAft>
                <a:spcPts val="0"/>
              </a:spcAft>
              <a:buSzPts val="1400"/>
              <a:buNone/>
            </a:pPr>
            <a:r>
              <a:rPr lang="en-US"/>
              <a:t>For second phase analysis, we also include SNAP data and HDI related attributes</a:t>
            </a:r>
            <a:endParaRPr/>
          </a:p>
          <a:p>
            <a:pPr marL="0" lvl="0" indent="0" algn="l" rtl="0">
              <a:spcBef>
                <a:spcPts val="0"/>
              </a:spcBef>
              <a:spcAft>
                <a:spcPts val="0"/>
              </a:spcAft>
              <a:buClr>
                <a:schemeClr val="dk1"/>
              </a:buClr>
              <a:buSzPts val="1400"/>
              <a:buFont typeface="Arial"/>
              <a:buNone/>
            </a:pPr>
            <a:r>
              <a:rPr lang="en-US"/>
              <a:t>In this slide we put some example attributes for you reference, and we will provide the technical transfer document later that includes all attributes, collection process using API.</a:t>
            </a:r>
            <a:endParaRPr/>
          </a:p>
          <a:p>
            <a:pPr marL="0" lvl="0" indent="0" algn="l" rtl="0">
              <a:lnSpc>
                <a:spcPct val="100000"/>
              </a:lnSpc>
              <a:spcBef>
                <a:spcPts val="0"/>
              </a:spcBef>
              <a:spcAft>
                <a:spcPts val="0"/>
              </a:spcAft>
              <a:buSzPts val="1400"/>
              <a:buNone/>
            </a:pPr>
            <a:r>
              <a:rPr lang="en-US"/>
              <a:t>Next, we will introduce our database design and demo using some practical cases</a:t>
            </a:r>
            <a:endParaRPr/>
          </a:p>
          <a:p>
            <a:pPr marL="0" lvl="0" indent="0" algn="l" rtl="0">
              <a:lnSpc>
                <a:spcPct val="100000"/>
              </a:lnSpc>
              <a:spcBef>
                <a:spcPts val="0"/>
              </a:spcBef>
              <a:spcAft>
                <a:spcPts val="0"/>
              </a:spcAft>
              <a:buSzPts val="1400"/>
              <a:buNone/>
            </a:pPr>
            <a:endParaRPr/>
          </a:p>
        </p:txBody>
      </p:sp>
      <p:sp>
        <p:nvSpPr>
          <p:cNvPr id="291" name="Google Shape;291;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8110b298e1_6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g8110b298e1_6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9" name="Google Shape;309;g8110b298e1_6_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811a3f4502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a:t>Normalization and 3rd normal form is not a consideration of a graph database. 3NF is sometimes remembered as “the key, the whole key, and nothing but the key”</a:t>
            </a:r>
            <a:endParaRPr sz="1400"/>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332" name="Google Shape;332;g811a3f4502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8110b298e1_9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logic of query</a:t>
            </a:r>
            <a:endParaRPr/>
          </a:p>
          <a:p>
            <a:pPr marL="0" lvl="0" indent="0" algn="l" rtl="0">
              <a:lnSpc>
                <a:spcPct val="100000"/>
              </a:lnSpc>
              <a:spcBef>
                <a:spcPts val="0"/>
              </a:spcBef>
              <a:spcAft>
                <a:spcPts val="0"/>
              </a:spcAft>
              <a:buSzPts val="1400"/>
              <a:buNone/>
            </a:pPr>
            <a:r>
              <a:rPr lang="en-US"/>
              <a:t>granularity</a:t>
            </a:r>
            <a:endParaRPr/>
          </a:p>
          <a:p>
            <a:pPr marL="0" lvl="0" indent="0" algn="l" rtl="0">
              <a:lnSpc>
                <a:spcPct val="100000"/>
              </a:lnSpc>
              <a:spcBef>
                <a:spcPts val="0"/>
              </a:spcBef>
              <a:spcAft>
                <a:spcPts val="0"/>
              </a:spcAft>
              <a:buSzPts val="1400"/>
              <a:buNone/>
            </a:pPr>
            <a:r>
              <a:rPr lang="en-US"/>
              <a:t>delete / update query</a:t>
            </a:r>
            <a:endParaRPr/>
          </a:p>
          <a:p>
            <a:pPr marL="0" lvl="0" indent="0" algn="l" rtl="0">
              <a:lnSpc>
                <a:spcPct val="100000"/>
              </a:lnSpc>
              <a:spcBef>
                <a:spcPts val="0"/>
              </a:spcBef>
              <a:spcAft>
                <a:spcPts val="0"/>
              </a:spcAft>
              <a:buSzPts val="1400"/>
              <a:buNone/>
            </a:pPr>
            <a:endParaRPr/>
          </a:p>
        </p:txBody>
      </p:sp>
      <p:sp>
        <p:nvSpPr>
          <p:cNvPr id="350" name="Google Shape;350;g8110b298e1_9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8110b298e1_1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g8110b298e1_11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Our IT department has Power BI turned off. Thus, we went with plotly</a:t>
            </a:r>
            <a:endParaRPr/>
          </a:p>
        </p:txBody>
      </p:sp>
      <p:sp>
        <p:nvSpPr>
          <p:cNvPr id="376" name="Google Shape;376;g8110b298e1_11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logic of query</a:t>
            </a:r>
            <a:endParaRPr/>
          </a:p>
          <a:p>
            <a:pPr marL="0" lvl="0" indent="0" algn="l" rtl="0">
              <a:lnSpc>
                <a:spcPct val="100000"/>
              </a:lnSpc>
              <a:spcBef>
                <a:spcPts val="0"/>
              </a:spcBef>
              <a:spcAft>
                <a:spcPts val="0"/>
              </a:spcAft>
              <a:buSzPts val="1400"/>
              <a:buNone/>
            </a:pPr>
            <a:r>
              <a:rPr lang="en-US"/>
              <a:t>granularity</a:t>
            </a:r>
            <a:endParaRPr/>
          </a:p>
          <a:p>
            <a:pPr marL="0" lvl="0" indent="0" algn="l" rtl="0">
              <a:lnSpc>
                <a:spcPct val="100000"/>
              </a:lnSpc>
              <a:spcBef>
                <a:spcPts val="0"/>
              </a:spcBef>
              <a:spcAft>
                <a:spcPts val="0"/>
              </a:spcAft>
              <a:buSzPts val="1400"/>
              <a:buNone/>
            </a:pPr>
            <a:r>
              <a:rPr lang="en-US"/>
              <a:t>delete / update query</a:t>
            </a:r>
            <a:endParaRPr/>
          </a:p>
          <a:p>
            <a:pPr marL="0" lvl="0" indent="0" algn="l" rtl="0">
              <a:lnSpc>
                <a:spcPct val="100000"/>
              </a:lnSpc>
              <a:spcBef>
                <a:spcPts val="0"/>
              </a:spcBef>
              <a:spcAft>
                <a:spcPts val="0"/>
              </a:spcAft>
              <a:buSzPts val="1400"/>
              <a:buNone/>
            </a:pPr>
            <a:endParaRPr/>
          </a:p>
        </p:txBody>
      </p:sp>
      <p:sp>
        <p:nvSpPr>
          <p:cNvPr id="396" name="Google Shape;39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8110b298e1_11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logic of query</a:t>
            </a:r>
            <a:endParaRPr/>
          </a:p>
          <a:p>
            <a:pPr marL="0" lvl="0" indent="0" algn="l" rtl="0">
              <a:lnSpc>
                <a:spcPct val="100000"/>
              </a:lnSpc>
              <a:spcBef>
                <a:spcPts val="0"/>
              </a:spcBef>
              <a:spcAft>
                <a:spcPts val="0"/>
              </a:spcAft>
              <a:buSzPts val="1400"/>
              <a:buNone/>
            </a:pPr>
            <a:r>
              <a:rPr lang="en-US"/>
              <a:t>granularity</a:t>
            </a:r>
            <a:endParaRPr/>
          </a:p>
          <a:p>
            <a:pPr marL="0" lvl="0" indent="0" algn="l" rtl="0">
              <a:lnSpc>
                <a:spcPct val="100000"/>
              </a:lnSpc>
              <a:spcBef>
                <a:spcPts val="0"/>
              </a:spcBef>
              <a:spcAft>
                <a:spcPts val="0"/>
              </a:spcAft>
              <a:buSzPts val="1400"/>
              <a:buNone/>
            </a:pPr>
            <a:r>
              <a:rPr lang="en-US"/>
              <a:t>delete / update query</a:t>
            </a:r>
            <a:endParaRPr/>
          </a:p>
          <a:p>
            <a:pPr marL="0" lvl="0" indent="0" algn="l" rtl="0">
              <a:lnSpc>
                <a:spcPct val="100000"/>
              </a:lnSpc>
              <a:spcBef>
                <a:spcPts val="0"/>
              </a:spcBef>
              <a:spcAft>
                <a:spcPts val="0"/>
              </a:spcAft>
              <a:buSzPts val="1400"/>
              <a:buNone/>
            </a:pPr>
            <a:endParaRPr/>
          </a:p>
        </p:txBody>
      </p:sp>
      <p:sp>
        <p:nvSpPr>
          <p:cNvPr id="406" name="Google Shape;406;g8110b298e1_11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8110b298e1_11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logic of query</a:t>
            </a:r>
            <a:endParaRPr/>
          </a:p>
          <a:p>
            <a:pPr marL="0" lvl="0" indent="0" algn="l" rtl="0">
              <a:lnSpc>
                <a:spcPct val="100000"/>
              </a:lnSpc>
              <a:spcBef>
                <a:spcPts val="0"/>
              </a:spcBef>
              <a:spcAft>
                <a:spcPts val="0"/>
              </a:spcAft>
              <a:buSzPts val="1400"/>
              <a:buNone/>
            </a:pPr>
            <a:r>
              <a:rPr lang="en-US"/>
              <a:t>granularity</a:t>
            </a:r>
            <a:endParaRPr/>
          </a:p>
          <a:p>
            <a:pPr marL="0" lvl="0" indent="0" algn="l" rtl="0">
              <a:lnSpc>
                <a:spcPct val="100000"/>
              </a:lnSpc>
              <a:spcBef>
                <a:spcPts val="0"/>
              </a:spcBef>
              <a:spcAft>
                <a:spcPts val="0"/>
              </a:spcAft>
              <a:buSzPts val="1400"/>
              <a:buNone/>
            </a:pPr>
            <a:r>
              <a:rPr lang="en-US"/>
              <a:t>delete / update query</a:t>
            </a:r>
            <a:endParaRPr/>
          </a:p>
          <a:p>
            <a:pPr marL="0" lvl="0" indent="0" algn="l" rtl="0">
              <a:lnSpc>
                <a:spcPct val="100000"/>
              </a:lnSpc>
              <a:spcBef>
                <a:spcPts val="0"/>
              </a:spcBef>
              <a:spcAft>
                <a:spcPts val="0"/>
              </a:spcAft>
              <a:buSzPts val="1400"/>
              <a:buNone/>
            </a:pPr>
            <a:endParaRPr/>
          </a:p>
        </p:txBody>
      </p:sp>
      <p:sp>
        <p:nvSpPr>
          <p:cNvPr id="415" name="Google Shape;415;g8110b298e1_11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8110b298e1_11_1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logic of query</a:t>
            </a:r>
            <a:endParaRPr/>
          </a:p>
          <a:p>
            <a:pPr marL="0" lvl="0" indent="0" algn="l" rtl="0">
              <a:lnSpc>
                <a:spcPct val="100000"/>
              </a:lnSpc>
              <a:spcBef>
                <a:spcPts val="0"/>
              </a:spcBef>
              <a:spcAft>
                <a:spcPts val="0"/>
              </a:spcAft>
              <a:buSzPts val="1400"/>
              <a:buNone/>
            </a:pPr>
            <a:r>
              <a:rPr lang="en-US"/>
              <a:t>granularity</a:t>
            </a:r>
            <a:endParaRPr/>
          </a:p>
          <a:p>
            <a:pPr marL="0" lvl="0" indent="0" algn="l" rtl="0">
              <a:lnSpc>
                <a:spcPct val="100000"/>
              </a:lnSpc>
              <a:spcBef>
                <a:spcPts val="0"/>
              </a:spcBef>
              <a:spcAft>
                <a:spcPts val="0"/>
              </a:spcAft>
              <a:buSzPts val="1400"/>
              <a:buNone/>
            </a:pPr>
            <a:r>
              <a:rPr lang="en-US"/>
              <a:t>delete / update query</a:t>
            </a:r>
            <a:endParaRPr/>
          </a:p>
          <a:p>
            <a:pPr marL="0" lvl="0" indent="0" algn="l" rtl="0">
              <a:lnSpc>
                <a:spcPct val="100000"/>
              </a:lnSpc>
              <a:spcBef>
                <a:spcPts val="0"/>
              </a:spcBef>
              <a:spcAft>
                <a:spcPts val="0"/>
              </a:spcAft>
              <a:buSzPts val="1400"/>
              <a:buNone/>
            </a:pPr>
            <a:endParaRPr/>
          </a:p>
        </p:txBody>
      </p:sp>
      <p:sp>
        <p:nvSpPr>
          <p:cNvPr id="424" name="Google Shape;424;g8110b298e1_11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8110b298e1_11_1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logic of query</a:t>
            </a:r>
            <a:endParaRPr/>
          </a:p>
          <a:p>
            <a:pPr marL="0" lvl="0" indent="0" algn="l" rtl="0">
              <a:lnSpc>
                <a:spcPct val="100000"/>
              </a:lnSpc>
              <a:spcBef>
                <a:spcPts val="0"/>
              </a:spcBef>
              <a:spcAft>
                <a:spcPts val="0"/>
              </a:spcAft>
              <a:buSzPts val="1400"/>
              <a:buNone/>
            </a:pPr>
            <a:r>
              <a:rPr lang="en-US"/>
              <a:t>granularity</a:t>
            </a:r>
            <a:endParaRPr/>
          </a:p>
          <a:p>
            <a:pPr marL="0" lvl="0" indent="0" algn="l" rtl="0">
              <a:lnSpc>
                <a:spcPct val="100000"/>
              </a:lnSpc>
              <a:spcBef>
                <a:spcPts val="0"/>
              </a:spcBef>
              <a:spcAft>
                <a:spcPts val="0"/>
              </a:spcAft>
              <a:buSzPts val="1400"/>
              <a:buNone/>
            </a:pPr>
            <a:r>
              <a:rPr lang="en-US"/>
              <a:t>delete / update query</a:t>
            </a:r>
            <a:endParaRPr/>
          </a:p>
          <a:p>
            <a:pPr marL="0" lvl="0" indent="0" algn="l" rtl="0">
              <a:lnSpc>
                <a:spcPct val="100000"/>
              </a:lnSpc>
              <a:spcBef>
                <a:spcPts val="0"/>
              </a:spcBef>
              <a:spcAft>
                <a:spcPts val="0"/>
              </a:spcAft>
              <a:buSzPts val="1400"/>
              <a:buNone/>
            </a:pPr>
            <a:endParaRPr/>
          </a:p>
        </p:txBody>
      </p:sp>
      <p:sp>
        <p:nvSpPr>
          <p:cNvPr id="433" name="Google Shape;433;g8110b298e1_11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go back to the whole agenda after finishing each point</a:t>
            </a:r>
            <a:endParaRPr/>
          </a:p>
          <a:p>
            <a:pPr marL="0" lvl="0" indent="0" algn="l" rtl="0">
              <a:lnSpc>
                <a:spcPct val="100000"/>
              </a:lnSpc>
              <a:spcBef>
                <a:spcPts val="0"/>
              </a:spcBef>
              <a:spcAft>
                <a:spcPts val="0"/>
              </a:spcAft>
              <a:buSzPts val="1400"/>
              <a:buNone/>
            </a:pPr>
            <a:r>
              <a:rPr lang="en-US"/>
              <a:t>how ease the query is, how the logic will help, convince before the demo</a:t>
            </a:r>
            <a:endParaRPr/>
          </a:p>
          <a:p>
            <a:pPr marL="0" lvl="0" indent="0" algn="l" rtl="0">
              <a:lnSpc>
                <a:spcPct val="115000"/>
              </a:lnSpc>
              <a:spcBef>
                <a:spcPts val="1200"/>
              </a:spcBef>
              <a:spcAft>
                <a:spcPts val="0"/>
              </a:spcAft>
              <a:buSzPts val="1100"/>
              <a:buNone/>
            </a:pPr>
            <a:r>
              <a:rPr lang="en-US"/>
              <a:t>*big pic: community wellbeing -&gt; disparity analysis</a:t>
            </a:r>
            <a:endParaRPr/>
          </a:p>
          <a:p>
            <a:pPr marL="0" lvl="0" indent="0" algn="l" rtl="0">
              <a:lnSpc>
                <a:spcPct val="115000"/>
              </a:lnSpc>
              <a:spcBef>
                <a:spcPts val="1200"/>
              </a:spcBef>
              <a:spcAft>
                <a:spcPts val="0"/>
              </a:spcAft>
              <a:buSzPts val="1100"/>
              <a:buNone/>
            </a:pPr>
            <a:r>
              <a:rPr lang="en-US"/>
              <a:t>*difficulty: e.g. how hard to get data sources e.g. technical skills set</a:t>
            </a:r>
            <a:endParaRPr/>
          </a:p>
          <a:p>
            <a:pPr marL="0" lvl="0" indent="0" algn="l" rtl="0">
              <a:lnSpc>
                <a:spcPct val="115000"/>
              </a:lnSpc>
              <a:spcBef>
                <a:spcPts val="1200"/>
              </a:spcBef>
              <a:spcAft>
                <a:spcPts val="0"/>
              </a:spcAft>
              <a:buSzPts val="1100"/>
              <a:buNone/>
            </a:pPr>
            <a:r>
              <a:rPr lang="en-US"/>
              <a:t>Stuff is loosely connected</a:t>
            </a:r>
            <a:endParaRPr/>
          </a:p>
          <a:p>
            <a:pPr marL="0" lvl="0" indent="0" algn="l" rtl="0">
              <a:lnSpc>
                <a:spcPct val="115000"/>
              </a:lnSpc>
              <a:spcBef>
                <a:spcPts val="1200"/>
              </a:spcBef>
              <a:spcAft>
                <a:spcPts val="0"/>
              </a:spcAft>
              <a:buClr>
                <a:schemeClr val="dk1"/>
              </a:buClr>
              <a:buSzPts val="1100"/>
              <a:buFont typeface="Arial"/>
              <a:buNone/>
            </a:pPr>
            <a:r>
              <a:rPr lang="en-US"/>
              <a:t>Roadmap of the ppt</a:t>
            </a:r>
            <a:endParaRPr/>
          </a:p>
          <a:p>
            <a:pPr marL="0" lvl="0" indent="0" algn="l" rtl="0">
              <a:lnSpc>
                <a:spcPct val="100000"/>
              </a:lnSpc>
              <a:spcBef>
                <a:spcPts val="1200"/>
              </a:spcBef>
              <a:spcAft>
                <a:spcPts val="0"/>
              </a:spcAft>
              <a:buSzPts val="1400"/>
              <a:buNone/>
            </a:pPr>
            <a:endParaRPr/>
          </a:p>
        </p:txBody>
      </p:sp>
      <p:sp>
        <p:nvSpPr>
          <p:cNvPr id="109" name="Google Shape;1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810e0f4dac_2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phase 2</a:t>
            </a:r>
            <a:endParaRPr/>
          </a:p>
        </p:txBody>
      </p:sp>
      <p:sp>
        <p:nvSpPr>
          <p:cNvPr id="457" name="Google Shape;457;g810e0f4dac_2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10e0f4dac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810e0f4dac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a:t>Hennepin County has a responsibility to ensure the livelihood of its constituents. </a:t>
            </a:r>
            <a:endParaRPr/>
          </a:p>
          <a:p>
            <a:pPr marL="0" lvl="0" indent="0" algn="l" rtl="0">
              <a:spcBef>
                <a:spcPts val="0"/>
              </a:spcBef>
              <a:spcAft>
                <a:spcPts val="0"/>
              </a:spcAft>
              <a:buClr>
                <a:schemeClr val="dk1"/>
              </a:buClr>
              <a:buSzPts val="1400"/>
              <a:buFont typeface="Arial"/>
              <a:buNone/>
            </a:pPr>
            <a:r>
              <a:rPr lang="en-US"/>
              <a:t>One of the best ways to do that is to find and address disparities, finding where people maybe aren’t getting what they need and addressing their concerns.</a:t>
            </a:r>
            <a:endParaRPr/>
          </a:p>
          <a:p>
            <a:pPr marL="0" lvl="0" indent="0" algn="l" rtl="0">
              <a:spcBef>
                <a:spcPts val="0"/>
              </a:spcBef>
              <a:spcAft>
                <a:spcPts val="0"/>
              </a:spcAft>
              <a:buClr>
                <a:schemeClr val="dk1"/>
              </a:buClr>
              <a:buSzPts val="1400"/>
              <a:buFont typeface="Arial"/>
              <a:buNone/>
            </a:pPr>
            <a:r>
              <a:rPr lang="en-US"/>
              <a:t>In order to find those disparities we need a lot of data, and we need tools to process them. </a:t>
            </a:r>
            <a:endParaRPr/>
          </a:p>
          <a:p>
            <a:pPr marL="0" lvl="0" indent="0" algn="l" rtl="0">
              <a:spcBef>
                <a:spcPts val="0"/>
              </a:spcBef>
              <a:spcAft>
                <a:spcPts val="0"/>
              </a:spcAft>
              <a:buClr>
                <a:schemeClr val="dk1"/>
              </a:buClr>
              <a:buSzPts val="1400"/>
              <a:buFont typeface="Arial"/>
              <a:buNone/>
            </a:pPr>
            <a:r>
              <a:rPr lang="en-US"/>
              <a:t>We want to know how we can leverage a centralized database to reduce the disparities in Hennepin County.</a:t>
            </a:r>
            <a:endParaRPr/>
          </a:p>
          <a:p>
            <a:pPr marL="0" lvl="0" indent="0" algn="l" rtl="0">
              <a:spcBef>
                <a:spcPts val="0"/>
              </a:spcBef>
              <a:spcAft>
                <a:spcPts val="0"/>
              </a:spcAft>
              <a:buClr>
                <a:schemeClr val="dk1"/>
              </a:buClr>
              <a:buSzPts val="1400"/>
              <a:buFont typeface="Arial"/>
              <a:buNone/>
            </a:pPr>
            <a:endParaRPr/>
          </a:p>
          <a:p>
            <a:pPr marL="0" lvl="0" indent="0" algn="l" rtl="0">
              <a:spcBef>
                <a:spcPts val="0"/>
              </a:spcBef>
              <a:spcAft>
                <a:spcPts val="0"/>
              </a:spcAft>
              <a:buClr>
                <a:schemeClr val="dk1"/>
              </a:buClr>
              <a:buSzPts val="1400"/>
              <a:buFont typeface="Arial"/>
              <a:buNone/>
            </a:pPr>
            <a:r>
              <a:rPr lang="en-US"/>
              <a:t>In the first phase of the project, we built our database. </a:t>
            </a:r>
            <a:endParaRPr/>
          </a:p>
          <a:p>
            <a:pPr marL="0" lvl="0" indent="0" algn="l" rtl="0">
              <a:spcBef>
                <a:spcPts val="0"/>
              </a:spcBef>
              <a:spcAft>
                <a:spcPts val="0"/>
              </a:spcAft>
              <a:buClr>
                <a:schemeClr val="dk1"/>
              </a:buClr>
              <a:buSzPts val="1400"/>
              <a:buFont typeface="Arial"/>
              <a:buNone/>
            </a:pPr>
            <a:r>
              <a:rPr lang="en-US"/>
              <a:t>We needed to understand what issues you faced with the current system, and what systems are out there that we could possibly find to address them. </a:t>
            </a:r>
            <a:endParaRPr/>
          </a:p>
          <a:p>
            <a:pPr marL="0" lvl="0" indent="0" algn="l" rtl="0">
              <a:spcBef>
                <a:spcPts val="0"/>
              </a:spcBef>
              <a:spcAft>
                <a:spcPts val="0"/>
              </a:spcAft>
              <a:buClr>
                <a:schemeClr val="dk1"/>
              </a:buClr>
              <a:buSzPts val="1400"/>
              <a:buFont typeface="Arial"/>
              <a:buNone/>
            </a:pPr>
            <a:r>
              <a:rPr lang="en-US"/>
              <a:t>The database tool we identified needed to be fast, flexible, capable of seamlessly migrating data and running highly efficient queries to dig through the data and find actionable insights.</a:t>
            </a:r>
            <a:endParaRPr/>
          </a:p>
          <a:p>
            <a:pPr marL="0" lvl="0" indent="0" algn="l" rtl="0">
              <a:spcBef>
                <a:spcPts val="0"/>
              </a:spcBef>
              <a:spcAft>
                <a:spcPts val="0"/>
              </a:spcAft>
              <a:buClr>
                <a:schemeClr val="dk1"/>
              </a:buClr>
              <a:buSzPts val="1400"/>
              <a:buFont typeface="Arial"/>
              <a:buNone/>
            </a:pPr>
            <a:endParaRPr/>
          </a:p>
          <a:p>
            <a:pPr marL="0" lvl="0" indent="0" algn="l" rtl="0">
              <a:spcBef>
                <a:spcPts val="0"/>
              </a:spcBef>
              <a:spcAft>
                <a:spcPts val="0"/>
              </a:spcAft>
              <a:buClr>
                <a:schemeClr val="dk1"/>
              </a:buClr>
              <a:buSzPts val="1400"/>
              <a:buFont typeface="Arial"/>
              <a:buNone/>
            </a:pPr>
            <a:r>
              <a:rPr lang="en-US"/>
              <a:t>Once we had our database, we needed to fill that database with data. </a:t>
            </a:r>
            <a:endParaRPr/>
          </a:p>
          <a:p>
            <a:pPr marL="0" lvl="0" indent="0" algn="l" rtl="0">
              <a:spcBef>
                <a:spcPts val="0"/>
              </a:spcBef>
              <a:spcAft>
                <a:spcPts val="0"/>
              </a:spcAft>
              <a:buClr>
                <a:schemeClr val="dk1"/>
              </a:buClr>
              <a:buSzPts val="1400"/>
              <a:buFont typeface="Arial"/>
              <a:buNone/>
            </a:pPr>
            <a:r>
              <a:rPr lang="en-US"/>
              <a:t>You’ve given us 7 domains for which we should focus our data collection. </a:t>
            </a:r>
            <a:endParaRPr/>
          </a:p>
          <a:p>
            <a:pPr marL="0" lvl="0" indent="0" algn="l" rtl="0">
              <a:spcBef>
                <a:spcPts val="0"/>
              </a:spcBef>
              <a:spcAft>
                <a:spcPts val="0"/>
              </a:spcAft>
              <a:buClr>
                <a:schemeClr val="dk1"/>
              </a:buClr>
              <a:buSzPts val="1400"/>
              <a:buFont typeface="Arial"/>
              <a:buNone/>
            </a:pPr>
            <a:r>
              <a:rPr lang="en-US"/>
              <a:t>We needed to understand the complexities that lay within and understand how those factors interact on a tract and racial level. </a:t>
            </a:r>
            <a:endParaRPr/>
          </a:p>
          <a:p>
            <a:pPr marL="0" lvl="0" indent="0" algn="l" rtl="0">
              <a:spcBef>
                <a:spcPts val="0"/>
              </a:spcBef>
              <a:spcAft>
                <a:spcPts val="0"/>
              </a:spcAft>
              <a:buClr>
                <a:schemeClr val="dk1"/>
              </a:buClr>
              <a:buSzPts val="1400"/>
              <a:buFont typeface="Arial"/>
              <a:buNone/>
            </a:pPr>
            <a:r>
              <a:rPr lang="en-US"/>
              <a:t>Fortunately, we’ve accomplished both these tasks, and we’ll show you our progress through the rest of this presentation. So let’s start by addressing your key pain points </a:t>
            </a:r>
            <a:endParaRPr/>
          </a:p>
          <a:p>
            <a:pPr marL="0" lvl="0" indent="0" algn="ctr" rtl="0">
              <a:spcBef>
                <a:spcPts val="0"/>
              </a:spcBef>
              <a:spcAft>
                <a:spcPts val="0"/>
              </a:spcAft>
              <a:buClr>
                <a:schemeClr val="dk1"/>
              </a:buClr>
              <a:buSzPts val="1100"/>
              <a:buFont typeface="Arial"/>
              <a:buNone/>
            </a:pPr>
            <a:r>
              <a:rPr lang="en-US" sz="1800" b="1">
                <a:solidFill>
                  <a:schemeClr val="lt1"/>
                </a:solidFill>
                <a:latin typeface="Barlow Condensed"/>
                <a:ea typeface="Barlow Condensed"/>
                <a:cs typeface="Barlow Condensed"/>
                <a:sym typeface="Barlow Condensed"/>
              </a:rPr>
              <a:t>Select the Ideal Database</a:t>
            </a:r>
            <a:endParaRPr sz="1800" b="1">
              <a:solidFill>
                <a:schemeClr val="lt1"/>
              </a:solidFill>
              <a:latin typeface="Barlow Condensed"/>
              <a:ea typeface="Barlow Condensed"/>
              <a:cs typeface="Barlow Condensed"/>
              <a:sym typeface="Barlow Condensed"/>
            </a:endParaRPr>
          </a:p>
          <a:p>
            <a:pPr marL="0" lvl="0" indent="0" algn="l" rtl="0">
              <a:spcBef>
                <a:spcPts val="0"/>
              </a:spcBef>
              <a:spcAft>
                <a:spcPts val="0"/>
              </a:spcAft>
              <a:buNone/>
            </a:pPr>
            <a:endParaRPr/>
          </a:p>
        </p:txBody>
      </p:sp>
      <p:sp>
        <p:nvSpPr>
          <p:cNvPr id="118" name="Google Shape;118;g810e0f4dac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8110b298e1_4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g8110b298e1_4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Between our conversations with you, we identified three key aspects that make using the current RDBMS systems difficult</a:t>
            </a:r>
            <a:endParaRPr/>
          </a:p>
          <a:p>
            <a:pPr marL="0" lvl="0" indent="0" algn="l" rtl="0">
              <a:spcBef>
                <a:spcPts val="0"/>
              </a:spcBef>
              <a:spcAft>
                <a:spcPts val="0"/>
              </a:spcAft>
              <a:buNone/>
            </a:pPr>
            <a:r>
              <a:rPr lang="en-US"/>
              <a:t>The first one is</a:t>
            </a:r>
            <a:endParaRPr/>
          </a:p>
          <a:p>
            <a:pPr marL="0" lvl="0" indent="0" algn="l" rtl="0">
              <a:spcBef>
                <a:spcPts val="0"/>
              </a:spcBef>
              <a:spcAft>
                <a:spcPts val="0"/>
              </a:spcAft>
              <a:buNone/>
            </a:pPr>
            <a:r>
              <a:rPr lang="en-US"/>
              <a:t>Schema Flexibility </a:t>
            </a:r>
            <a:endParaRPr/>
          </a:p>
          <a:p>
            <a:pPr marL="0" lvl="0" indent="0" algn="l" rtl="0">
              <a:spcBef>
                <a:spcPts val="0"/>
              </a:spcBef>
              <a:spcAft>
                <a:spcPts val="0"/>
              </a:spcAft>
              <a:buNone/>
            </a:pPr>
            <a:r>
              <a:rPr lang="en-US"/>
              <a:t>The RDBMS system is has difficulties handling datasets of different granularities. For example, if we have ACT Data by school districts and school enrollment by census tract, the way the RDBMS system handles joins makes it difficult to run an analysis on it. Census tracts and the school districts are of different sizes and shapes, and sometimes overlap, which makes incredibly difficult to merge in the traditional system.</a:t>
            </a:r>
            <a:endParaRPr/>
          </a:p>
          <a:p>
            <a:pPr marL="0" lvl="0" indent="0" algn="l" rtl="0">
              <a:spcBef>
                <a:spcPts val="0"/>
              </a:spcBef>
              <a:spcAft>
                <a:spcPts val="0"/>
              </a:spcAft>
              <a:buNone/>
            </a:pPr>
            <a:endParaRPr/>
          </a:p>
          <a:p>
            <a:pPr marL="0" lvl="0" indent="0" algn="l" rtl="0">
              <a:spcBef>
                <a:spcPts val="0"/>
              </a:spcBef>
              <a:spcAft>
                <a:spcPts val="0"/>
              </a:spcAft>
              <a:buNone/>
            </a:pPr>
            <a:r>
              <a:rPr lang="en-US"/>
              <a:t>This makes Data Migration a headache inducing challenge. </a:t>
            </a:r>
            <a:endParaRPr/>
          </a:p>
          <a:p>
            <a:pPr marL="0" lvl="0" indent="0" algn="l" rtl="0">
              <a:spcBef>
                <a:spcPts val="0"/>
              </a:spcBef>
              <a:spcAft>
                <a:spcPts val="0"/>
              </a:spcAft>
              <a:buNone/>
            </a:pPr>
            <a:r>
              <a:rPr lang="en-US"/>
              <a:t>If you want to add new data, you’d have to break down current system and rebuild a new one from scratch, costing valuable resources and time</a:t>
            </a:r>
            <a:endParaRPr/>
          </a:p>
          <a:p>
            <a:pPr marL="0" lvl="0" indent="0" algn="l" rtl="0">
              <a:spcBef>
                <a:spcPts val="0"/>
              </a:spcBef>
              <a:spcAft>
                <a:spcPts val="0"/>
              </a:spcAft>
              <a:buNone/>
            </a:pPr>
            <a:endParaRPr/>
          </a:p>
          <a:p>
            <a:pPr marL="0" lvl="0" indent="0" algn="l" rtl="0">
              <a:spcBef>
                <a:spcPts val="0"/>
              </a:spcBef>
              <a:spcAft>
                <a:spcPts val="0"/>
              </a:spcAft>
              <a:buNone/>
            </a:pPr>
            <a:r>
              <a:rPr lang="en-US"/>
              <a:t>Because of those two issues that we can’t really integrate the domains that well. The issues in the 7 domains are not limited internally; they interact and create bigger problems that we don’t see if we have the data siloed. We have many different datasets beyond the school ones across the 7 domains, all with their own granularity issues. If we want to run an analysis on anything crossing domains, we’d run into the previous issues again. </a:t>
            </a:r>
            <a:endParaRPr/>
          </a:p>
          <a:p>
            <a:pPr marL="0" lvl="0" indent="0" algn="l" rtl="0">
              <a:spcBef>
                <a:spcPts val="0"/>
              </a:spcBef>
              <a:spcAft>
                <a:spcPts val="0"/>
              </a:spcAft>
              <a:buNone/>
            </a:pPr>
            <a:r>
              <a:rPr lang="en-US"/>
              <a:t>Fortunately, we’ve found a tool that can help you alleviate these concerns.</a:t>
            </a:r>
            <a:endParaRPr/>
          </a:p>
        </p:txBody>
      </p:sp>
      <p:sp>
        <p:nvSpPr>
          <p:cNvPr id="141" name="Google Shape;141;g8110b298e1_4_15: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My First Template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10cde292c_4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As Will mentioned, there are three major issues that RDBMS cannot work well. Lets see other options in NoSQL DB</a:t>
            </a:r>
            <a:endParaRPr/>
          </a:p>
          <a:p>
            <a:pPr marL="0" lvl="0" indent="0" algn="l" rtl="0">
              <a:lnSpc>
                <a:spcPct val="100000"/>
              </a:lnSpc>
              <a:spcBef>
                <a:spcPts val="0"/>
              </a:spcBef>
              <a:spcAft>
                <a:spcPts val="0"/>
              </a:spcAft>
              <a:buSzPts val="1400"/>
              <a:buNone/>
            </a:pPr>
            <a:r>
              <a:rPr lang="en-US" b="1"/>
              <a:t>Flexibility</a:t>
            </a:r>
            <a:endParaRPr b="1"/>
          </a:p>
          <a:p>
            <a:pPr marL="0" lvl="0" indent="0" algn="l" rtl="0">
              <a:lnSpc>
                <a:spcPct val="100000"/>
              </a:lnSpc>
              <a:spcBef>
                <a:spcPts val="0"/>
              </a:spcBef>
              <a:spcAft>
                <a:spcPts val="0"/>
              </a:spcAft>
              <a:buSzPts val="1400"/>
              <a:buNone/>
            </a:pPr>
            <a:r>
              <a:rPr lang="en-US" b="1"/>
              <a:t>	</a:t>
            </a:r>
            <a:r>
              <a:rPr lang="en-US"/>
              <a:t>NoSQL DB (have education data ACT score &gt; can add new dataset school enrollment as columns)</a:t>
            </a:r>
            <a:endParaRPr/>
          </a:p>
          <a:p>
            <a:pPr marL="0" lvl="0" indent="0" algn="l" rtl="0">
              <a:lnSpc>
                <a:spcPct val="100000"/>
              </a:lnSpc>
              <a:spcBef>
                <a:spcPts val="0"/>
              </a:spcBef>
              <a:spcAft>
                <a:spcPts val="0"/>
              </a:spcAft>
              <a:buSzPts val="1400"/>
              <a:buNone/>
            </a:pPr>
            <a:r>
              <a:rPr lang="en-US" b="1"/>
              <a:t>Migration</a:t>
            </a:r>
            <a:endParaRPr b="1"/>
          </a:p>
          <a:p>
            <a:pPr marL="0" lvl="0" indent="0" algn="l" rtl="0">
              <a:lnSpc>
                <a:spcPct val="100000"/>
              </a:lnSpc>
              <a:spcBef>
                <a:spcPts val="0"/>
              </a:spcBef>
              <a:spcAft>
                <a:spcPts val="0"/>
              </a:spcAft>
              <a:buSzPts val="1400"/>
              <a:buNone/>
            </a:pPr>
            <a:r>
              <a:rPr lang="en-US" b="1"/>
              <a:t>	</a:t>
            </a:r>
            <a:r>
              <a:rPr lang="en-US"/>
              <a:t>RDBMS / column: query by joining many  table &gt;  take much time (query across domains)</a:t>
            </a:r>
            <a:endParaRPr b="1"/>
          </a:p>
          <a:p>
            <a:pPr marL="0" lvl="0" indent="457200" algn="l" rtl="0">
              <a:lnSpc>
                <a:spcPct val="100000"/>
              </a:lnSpc>
              <a:spcBef>
                <a:spcPts val="0"/>
              </a:spcBef>
              <a:spcAft>
                <a:spcPts val="0"/>
              </a:spcAft>
              <a:buSzPts val="1400"/>
              <a:buNone/>
            </a:pPr>
            <a:r>
              <a:rPr lang="en-US"/>
              <a:t>Key-value: Can’t filter on value fields (filter HDI by certain threshold)</a:t>
            </a:r>
            <a:endParaRPr/>
          </a:p>
          <a:p>
            <a:pPr marL="0" lvl="0" indent="0" algn="l" rtl="0">
              <a:lnSpc>
                <a:spcPct val="100000"/>
              </a:lnSpc>
              <a:spcBef>
                <a:spcPts val="0"/>
              </a:spcBef>
              <a:spcAft>
                <a:spcPts val="0"/>
              </a:spcAft>
              <a:buSzPts val="1400"/>
              <a:buNone/>
            </a:pPr>
            <a:r>
              <a:rPr lang="en-US" b="1"/>
              <a:t>Integration</a:t>
            </a:r>
            <a:endParaRPr/>
          </a:p>
          <a:p>
            <a:pPr marL="0" lvl="0" indent="457200" algn="l" rtl="0">
              <a:spcBef>
                <a:spcPts val="0"/>
              </a:spcBef>
              <a:spcAft>
                <a:spcPts val="0"/>
              </a:spcAft>
              <a:buSzPts val="1400"/>
              <a:buNone/>
            </a:pPr>
            <a:r>
              <a:rPr lang="en-US"/>
              <a:t>have a complex relationship network that help us query and analyze data across seven domains and county, district, census tract level</a:t>
            </a:r>
            <a:endParaRPr/>
          </a:p>
          <a:p>
            <a:pPr marL="0" lvl="0" indent="457200" algn="l" rtl="0">
              <a:spcBef>
                <a:spcPts val="0"/>
              </a:spcBef>
              <a:spcAft>
                <a:spcPts val="0"/>
              </a:spcAft>
              <a:buClr>
                <a:schemeClr val="dk1"/>
              </a:buClr>
              <a:buSzPts val="1400"/>
              <a:buFont typeface="Arial"/>
              <a:buNone/>
            </a:pPr>
            <a:r>
              <a:rPr lang="en-US"/>
              <a:t>(ACT score at school district level and income at census tract level, interest in relations across domains and geographical level)</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endParaRPr b="1"/>
          </a:p>
          <a:p>
            <a:pPr marL="0" lvl="0" indent="0" algn="l" rtl="0">
              <a:spcBef>
                <a:spcPts val="0"/>
              </a:spcBef>
              <a:spcAft>
                <a:spcPts val="0"/>
              </a:spcAft>
              <a:buSzPts val="1400"/>
              <a:buNone/>
            </a:pPr>
            <a:r>
              <a:rPr lang="en-US"/>
              <a:t>RDBMS: need to specify the name and type of each column. adding new column &gt; need to rebuild a new schema</a:t>
            </a:r>
            <a:endParaRPr/>
          </a:p>
          <a:p>
            <a:pPr marL="0" lvl="0" indent="457200" algn="l" rtl="0">
              <a:spcBef>
                <a:spcPts val="0"/>
              </a:spcBef>
              <a:spcAft>
                <a:spcPts val="0"/>
              </a:spcAft>
              <a:buSzPts val="1400"/>
              <a:buNone/>
            </a:pPr>
            <a:r>
              <a:rPr lang="en-US"/>
              <a:t>RDBMS / column: query by joining many  table &gt;  take much time</a:t>
            </a:r>
            <a:endParaRPr/>
          </a:p>
          <a:p>
            <a:pPr marL="0" lvl="0" indent="457200" algn="l" rtl="0">
              <a:spcBef>
                <a:spcPts val="0"/>
              </a:spcBef>
              <a:spcAft>
                <a:spcPts val="0"/>
              </a:spcAft>
              <a:buClr>
                <a:schemeClr val="dk1"/>
              </a:buClr>
              <a:buSzPts val="1400"/>
              <a:buFont typeface="Arial"/>
              <a:buNone/>
            </a:pPr>
            <a:r>
              <a:rPr lang="en-US"/>
              <a:t>(query across domains)</a:t>
            </a:r>
            <a:endParaRPr/>
          </a:p>
          <a:p>
            <a:pPr marL="0" lvl="0" indent="0" algn="l" rtl="0">
              <a:lnSpc>
                <a:spcPct val="100000"/>
              </a:lnSpc>
              <a:spcBef>
                <a:spcPts val="0"/>
              </a:spcBef>
              <a:spcAft>
                <a:spcPts val="0"/>
              </a:spcAft>
              <a:buSzPts val="1400"/>
              <a:buNone/>
            </a:pPr>
            <a:r>
              <a:rPr lang="en-US"/>
              <a:t>*link back to the first page William’s main points - what is HC’s context</a:t>
            </a:r>
            <a:endParaRPr/>
          </a:p>
          <a:p>
            <a:pPr marL="0" lvl="0" indent="0" algn="l" rtl="0">
              <a:lnSpc>
                <a:spcPct val="100000"/>
              </a:lnSpc>
              <a:spcBef>
                <a:spcPts val="0"/>
              </a:spcBef>
              <a:spcAft>
                <a:spcPts val="0"/>
              </a:spcAft>
              <a:buSzPts val="1400"/>
              <a:buNone/>
            </a:pPr>
            <a:r>
              <a:rPr lang="en-US"/>
              <a:t>e.g. the schema is not flexible-&gt;see, in this plot we mark X.</a:t>
            </a:r>
            <a:endParaRPr/>
          </a:p>
          <a:p>
            <a:pPr marL="0" lvl="0" indent="0" algn="l" rtl="0">
              <a:lnSpc>
                <a:spcPct val="100000"/>
              </a:lnSpc>
              <a:spcBef>
                <a:spcPts val="0"/>
              </a:spcBef>
              <a:spcAft>
                <a:spcPts val="0"/>
              </a:spcAft>
              <a:buSzPts val="1400"/>
              <a:buNone/>
            </a:pPr>
            <a:r>
              <a:rPr lang="en-US"/>
              <a:t>e.g. query efficiency -&gt; tech presentation example, how 2 lines of Cypher can handle a complex problem (USE STORY)</a:t>
            </a:r>
            <a:endParaRPr/>
          </a:p>
          <a:p>
            <a:pPr marL="0" lvl="0" indent="0" algn="l" rtl="0">
              <a:lnSpc>
                <a:spcPct val="100000"/>
              </a:lnSpc>
              <a:spcBef>
                <a:spcPts val="0"/>
              </a:spcBef>
              <a:spcAft>
                <a:spcPts val="0"/>
              </a:spcAft>
              <a:buSzPts val="1400"/>
              <a:buNone/>
            </a:pPr>
            <a:endParaRPr/>
          </a:p>
        </p:txBody>
      </p:sp>
      <p:sp>
        <p:nvSpPr>
          <p:cNvPr id="179" name="Google Shape;179;g810cde292c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Cosmos DB (Microsoft Azure service)</a:t>
            </a:r>
            <a:endParaRPr/>
          </a:p>
          <a:p>
            <a:pPr marL="0" lvl="0" indent="0" algn="l" rtl="0">
              <a:lnSpc>
                <a:spcPct val="100000"/>
              </a:lnSpc>
              <a:spcBef>
                <a:spcPts val="0"/>
              </a:spcBef>
              <a:spcAft>
                <a:spcPts val="0"/>
              </a:spcAft>
              <a:buSzPts val="1400"/>
              <a:buNone/>
            </a:pPr>
            <a:r>
              <a:rPr lang="en-US"/>
              <a:t>Neo4j (most commonly used open source graph database)</a:t>
            </a:r>
            <a:endParaRPr/>
          </a:p>
          <a:p>
            <a:pPr marL="0" lvl="0" indent="0" algn="l" rtl="0">
              <a:lnSpc>
                <a:spcPct val="100000"/>
              </a:lnSpc>
              <a:spcBef>
                <a:spcPts val="0"/>
              </a:spcBef>
              <a:spcAft>
                <a:spcPts val="0"/>
              </a:spcAft>
              <a:buSzPts val="1400"/>
              <a:buNone/>
            </a:pPr>
            <a:r>
              <a:rPr lang="en-US"/>
              <a:t>Programming Language: Python / R (inject data, query, do analysis)</a:t>
            </a:r>
            <a:endParaRPr/>
          </a:p>
          <a:p>
            <a:pPr marL="0" lvl="0" indent="0" algn="l" rtl="0">
              <a:lnSpc>
                <a:spcPct val="100000"/>
              </a:lnSpc>
              <a:spcBef>
                <a:spcPts val="0"/>
              </a:spcBef>
              <a:spcAft>
                <a:spcPts val="0"/>
              </a:spcAft>
              <a:buSzPts val="1400"/>
              <a:buNone/>
            </a:pPr>
            <a:r>
              <a:rPr lang="en-US"/>
              <a:t>Scalability (both have data center in the US, 5/10 years when we collect more data, we can deploy the database in the cloud)</a:t>
            </a:r>
            <a:endParaRPr/>
          </a:p>
          <a:p>
            <a:pPr marL="0" lvl="0" indent="0" algn="l" rtl="0">
              <a:lnSpc>
                <a:spcPct val="100000"/>
              </a:lnSpc>
              <a:spcBef>
                <a:spcPts val="0"/>
              </a:spcBef>
              <a:spcAft>
                <a:spcPts val="0"/>
              </a:spcAft>
              <a:buSzPts val="1400"/>
              <a:buNone/>
            </a:pPr>
            <a:r>
              <a:rPr lang="en-US"/>
              <a:t>BUT what only Neo4j can handle -&gt; Create the pain point -&gt; how Neo4j can handle</a:t>
            </a:r>
            <a:endParaRPr/>
          </a:p>
        </p:txBody>
      </p:sp>
      <p:sp>
        <p:nvSpPr>
          <p:cNvPr id="218" name="Google Shape;218;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110b298e1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8110b298e1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en-US"/>
              <a:t>ease of programming: deep and complex query</a:t>
            </a:r>
            <a:endParaRPr/>
          </a:p>
          <a:p>
            <a:pPr marL="0" lvl="0" indent="0" algn="l" rtl="0">
              <a:spcBef>
                <a:spcPts val="0"/>
              </a:spcBef>
              <a:spcAft>
                <a:spcPts val="0"/>
              </a:spcAft>
              <a:buClr>
                <a:schemeClr val="dk1"/>
              </a:buClr>
              <a:buSzPts val="1400"/>
              <a:buFont typeface="Arial"/>
              <a:buNone/>
            </a:pPr>
            <a:r>
              <a:rPr lang="en-US"/>
              <a:t>Community: Open source / GraphAcademy (from how to install neo4j, do query, do graph algorithm, visualization), demo, use cases in every industry (include government) &gt; useful for domain analysis</a:t>
            </a:r>
            <a:endParaRPr/>
          </a:p>
          <a:p>
            <a:pPr marL="0" lvl="0" indent="0" algn="l" rtl="0">
              <a:lnSpc>
                <a:spcPct val="100000"/>
              </a:lnSpc>
              <a:spcBef>
                <a:spcPts val="0"/>
              </a:spcBef>
              <a:spcAft>
                <a:spcPts val="0"/>
              </a:spcAft>
              <a:buSzPts val="1400"/>
              <a:buNone/>
            </a:pPr>
            <a:r>
              <a:rPr lang="en-US"/>
              <a:t>built in graph algorithm: community detection (we may think tract A and tract B are similar based on population and racial distribution, but based on data from 7 domains this algorithm may tell us that they don’t. &gt; why useful &gt; cluster similar census tracts into group, in a certain group, if one policy or program works well, it may also work well in other census tracts in the same group.)</a:t>
            </a:r>
            <a:endParaRPr/>
          </a:p>
        </p:txBody>
      </p:sp>
      <p:sp>
        <p:nvSpPr>
          <p:cNvPr id="253" name="Google Shape;253;g8110b298e1_0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811e2258d7_5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811e2258d7_5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g811e2258d7_5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11e2258d7_5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811e2258d7_5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811e2258d7_5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chemeClr val="lt1"/>
        </a:solidFill>
        <a:effectLst/>
      </p:bgPr>
    </p:bg>
    <p:spTree>
      <p:nvGrpSpPr>
        <p:cNvPr id="1" name="Shape 15"/>
        <p:cNvGrpSpPr/>
        <p:nvPr/>
      </p:nvGrpSpPr>
      <p:grpSpPr>
        <a:xfrm>
          <a:off x="0" y="0"/>
          <a:ext cx="0" cy="0"/>
          <a:chOff x="0" y="0"/>
          <a:chExt cx="0" cy="0"/>
        </a:xfrm>
      </p:grpSpPr>
      <p:sp>
        <p:nvSpPr>
          <p:cNvPr id="16" name="Google Shape;16;p18"/>
          <p:cNvSpPr txBox="1">
            <a:spLocks noGrp="1"/>
          </p:cNvSpPr>
          <p:nvPr>
            <p:ph type="ctrTitle"/>
          </p:nvPr>
        </p:nvSpPr>
        <p:spPr>
          <a:xfrm>
            <a:off x="5638799" y="2608117"/>
            <a:ext cx="6051200" cy="1371600"/>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accent1"/>
              </a:buClr>
              <a:buSzPts val="3600"/>
              <a:buFont typeface="Calibri"/>
              <a:buNone/>
              <a:defRPr sz="4800">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 name="Google Shape;17;p18"/>
          <p:cNvSpPr txBox="1">
            <a:spLocks noGrp="1"/>
          </p:cNvSpPr>
          <p:nvPr>
            <p:ph type="subTitle" idx="1"/>
          </p:nvPr>
        </p:nvSpPr>
        <p:spPr>
          <a:xfrm>
            <a:off x="5638800" y="4052827"/>
            <a:ext cx="6058000" cy="624800"/>
          </a:xfrm>
          <a:prstGeom prst="rect">
            <a:avLst/>
          </a:prstGeom>
          <a:noFill/>
          <a:ln>
            <a:noFill/>
          </a:ln>
        </p:spPr>
        <p:txBody>
          <a:bodyPr spcFirstLastPara="1" wrap="square" lIns="68575" tIns="34275" rIns="68575" bIns="34275" anchor="t" anchorCtr="0">
            <a:noAutofit/>
          </a:bodyPr>
          <a:lstStyle>
            <a:lvl1pPr lvl="0" algn="l">
              <a:lnSpc>
                <a:spcPct val="90000"/>
              </a:lnSpc>
              <a:spcBef>
                <a:spcPts val="1067"/>
              </a:spcBef>
              <a:spcAft>
                <a:spcPts val="0"/>
              </a:spcAft>
              <a:buClr>
                <a:schemeClr val="accent1"/>
              </a:buClr>
              <a:buSzPts val="1500"/>
              <a:buNone/>
              <a:defRPr sz="2000">
                <a:solidFill>
                  <a:schemeClr val="accent1"/>
                </a:solidFill>
                <a:latin typeface="Calibri"/>
                <a:ea typeface="Calibri"/>
                <a:cs typeface="Calibri"/>
                <a:sym typeface="Calibri"/>
              </a:defRPr>
            </a:lvl1pPr>
            <a:lvl2pPr lvl="1" algn="ctr">
              <a:lnSpc>
                <a:spcPct val="90000"/>
              </a:lnSpc>
              <a:spcBef>
                <a:spcPts val="533"/>
              </a:spcBef>
              <a:spcAft>
                <a:spcPts val="0"/>
              </a:spcAft>
              <a:buClr>
                <a:schemeClr val="dk1"/>
              </a:buClr>
              <a:buSzPts val="1500"/>
              <a:buNone/>
              <a:defRPr sz="2000"/>
            </a:lvl2pPr>
            <a:lvl3pPr lvl="2" algn="ctr">
              <a:lnSpc>
                <a:spcPct val="90000"/>
              </a:lnSpc>
              <a:spcBef>
                <a:spcPts val="533"/>
              </a:spcBef>
              <a:spcAft>
                <a:spcPts val="0"/>
              </a:spcAft>
              <a:buClr>
                <a:schemeClr val="dk1"/>
              </a:buClr>
              <a:buSzPts val="1400"/>
              <a:buNone/>
              <a:defRPr sz="1867"/>
            </a:lvl3pPr>
            <a:lvl4pPr lvl="3" algn="ctr">
              <a:lnSpc>
                <a:spcPct val="90000"/>
              </a:lnSpc>
              <a:spcBef>
                <a:spcPts val="533"/>
              </a:spcBef>
              <a:spcAft>
                <a:spcPts val="0"/>
              </a:spcAft>
              <a:buClr>
                <a:schemeClr val="dk1"/>
              </a:buClr>
              <a:buSzPts val="1200"/>
              <a:buNone/>
              <a:defRPr sz="1600"/>
            </a:lvl4pPr>
            <a:lvl5pPr lvl="4" algn="ctr">
              <a:lnSpc>
                <a:spcPct val="90000"/>
              </a:lnSpc>
              <a:spcBef>
                <a:spcPts val="533"/>
              </a:spcBef>
              <a:spcAft>
                <a:spcPts val="0"/>
              </a:spcAft>
              <a:buClr>
                <a:schemeClr val="dk1"/>
              </a:buClr>
              <a:buSzPts val="1200"/>
              <a:buNone/>
              <a:defRPr sz="1600"/>
            </a:lvl5pPr>
            <a:lvl6pPr lvl="5" algn="ctr">
              <a:lnSpc>
                <a:spcPct val="90000"/>
              </a:lnSpc>
              <a:spcBef>
                <a:spcPts val="533"/>
              </a:spcBef>
              <a:spcAft>
                <a:spcPts val="0"/>
              </a:spcAft>
              <a:buClr>
                <a:schemeClr val="dk1"/>
              </a:buClr>
              <a:buSzPts val="1200"/>
              <a:buNone/>
              <a:defRPr sz="1600"/>
            </a:lvl6pPr>
            <a:lvl7pPr lvl="6" algn="ctr">
              <a:lnSpc>
                <a:spcPct val="90000"/>
              </a:lnSpc>
              <a:spcBef>
                <a:spcPts val="533"/>
              </a:spcBef>
              <a:spcAft>
                <a:spcPts val="0"/>
              </a:spcAft>
              <a:buClr>
                <a:schemeClr val="dk1"/>
              </a:buClr>
              <a:buSzPts val="1200"/>
              <a:buNone/>
              <a:defRPr sz="1600"/>
            </a:lvl7pPr>
            <a:lvl8pPr lvl="7" algn="ctr">
              <a:lnSpc>
                <a:spcPct val="90000"/>
              </a:lnSpc>
              <a:spcBef>
                <a:spcPts val="533"/>
              </a:spcBef>
              <a:spcAft>
                <a:spcPts val="0"/>
              </a:spcAft>
              <a:buClr>
                <a:schemeClr val="dk1"/>
              </a:buClr>
              <a:buSzPts val="1200"/>
              <a:buNone/>
              <a:defRPr sz="1600"/>
            </a:lvl8pPr>
            <a:lvl9pPr lvl="8" algn="ctr">
              <a:lnSpc>
                <a:spcPct val="90000"/>
              </a:lnSpc>
              <a:spcBef>
                <a:spcPts val="533"/>
              </a:spcBef>
              <a:spcAft>
                <a:spcPts val="0"/>
              </a:spcAft>
              <a:buClr>
                <a:schemeClr val="dk1"/>
              </a:buClr>
              <a:buSzPts val="1200"/>
              <a:buNone/>
              <a:defRPr sz="1600"/>
            </a:lvl9pPr>
          </a:lstStyle>
          <a:p>
            <a:endParaRPr/>
          </a:p>
        </p:txBody>
      </p:sp>
      <p:cxnSp>
        <p:nvCxnSpPr>
          <p:cNvPr id="18" name="Google Shape;18;p18"/>
          <p:cNvCxnSpPr/>
          <p:nvPr/>
        </p:nvCxnSpPr>
        <p:spPr>
          <a:xfrm>
            <a:off x="5638800" y="5496417"/>
            <a:ext cx="6096000" cy="0"/>
          </a:xfrm>
          <a:prstGeom prst="straightConnector1">
            <a:avLst/>
          </a:prstGeom>
          <a:noFill/>
          <a:ln w="9525" cap="flat" cmpd="sng">
            <a:solidFill>
              <a:srgbClr val="C4C1BD"/>
            </a:solidFill>
            <a:prstDash val="solid"/>
            <a:miter lim="800000"/>
            <a:headEnd type="none" w="sm" len="sm"/>
            <a:tailEnd type="none" w="sm" len="sm"/>
          </a:ln>
        </p:spPr>
      </p:cxnSp>
      <p:sp>
        <p:nvSpPr>
          <p:cNvPr id="19" name="Google Shape;19;p18"/>
          <p:cNvSpPr txBox="1">
            <a:spLocks noGrp="1"/>
          </p:cNvSpPr>
          <p:nvPr>
            <p:ph type="body" idx="2"/>
          </p:nvPr>
        </p:nvSpPr>
        <p:spPr>
          <a:xfrm>
            <a:off x="5638800" y="5848671"/>
            <a:ext cx="6051200" cy="6144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0"/>
              </a:spcBef>
              <a:spcAft>
                <a:spcPts val="0"/>
              </a:spcAft>
              <a:buClr>
                <a:schemeClr val="accent3"/>
              </a:buClr>
              <a:buSzPts val="900"/>
              <a:buNone/>
              <a:defRPr sz="1200">
                <a:solidFill>
                  <a:schemeClr val="accent3"/>
                </a:solidFill>
                <a:latin typeface="Calibri"/>
                <a:ea typeface="Calibri"/>
                <a:cs typeface="Calibri"/>
                <a:sym typeface="Calibri"/>
              </a:defRPr>
            </a:lvl1pPr>
            <a:lvl2pPr marL="914400" lvl="1" indent="-285750" algn="l">
              <a:lnSpc>
                <a:spcPct val="90000"/>
              </a:lnSpc>
              <a:spcBef>
                <a:spcPts val="533"/>
              </a:spcBef>
              <a:spcAft>
                <a:spcPts val="0"/>
              </a:spcAft>
              <a:buClr>
                <a:schemeClr val="lt1"/>
              </a:buClr>
              <a:buSzPts val="900"/>
              <a:buChar char="•"/>
              <a:defRPr sz="1200">
                <a:solidFill>
                  <a:schemeClr val="lt1"/>
                </a:solidFill>
                <a:latin typeface="Calibri"/>
                <a:ea typeface="Calibri"/>
                <a:cs typeface="Calibri"/>
                <a:sym typeface="Calibri"/>
              </a:defRPr>
            </a:lvl2pPr>
            <a:lvl3pPr marL="1371600" lvl="2" indent="-285750" algn="l">
              <a:lnSpc>
                <a:spcPct val="90000"/>
              </a:lnSpc>
              <a:spcBef>
                <a:spcPts val="533"/>
              </a:spcBef>
              <a:spcAft>
                <a:spcPts val="0"/>
              </a:spcAft>
              <a:buClr>
                <a:schemeClr val="lt1"/>
              </a:buClr>
              <a:buSzPts val="900"/>
              <a:buChar char="•"/>
              <a:defRPr sz="1200">
                <a:solidFill>
                  <a:schemeClr val="lt1"/>
                </a:solidFill>
                <a:latin typeface="Calibri"/>
                <a:ea typeface="Calibri"/>
                <a:cs typeface="Calibri"/>
                <a:sym typeface="Calibri"/>
              </a:defRPr>
            </a:lvl3pPr>
            <a:lvl4pPr marL="1828800" lvl="3" indent="-285750" algn="l">
              <a:lnSpc>
                <a:spcPct val="90000"/>
              </a:lnSpc>
              <a:spcBef>
                <a:spcPts val="533"/>
              </a:spcBef>
              <a:spcAft>
                <a:spcPts val="0"/>
              </a:spcAft>
              <a:buClr>
                <a:schemeClr val="lt1"/>
              </a:buClr>
              <a:buSzPts val="900"/>
              <a:buChar char="•"/>
              <a:defRPr sz="1200">
                <a:solidFill>
                  <a:schemeClr val="lt1"/>
                </a:solidFill>
                <a:latin typeface="Calibri"/>
                <a:ea typeface="Calibri"/>
                <a:cs typeface="Calibri"/>
                <a:sym typeface="Calibri"/>
              </a:defRPr>
            </a:lvl4pPr>
            <a:lvl5pPr marL="2286000" lvl="4" indent="-285750" algn="l">
              <a:lnSpc>
                <a:spcPct val="90000"/>
              </a:lnSpc>
              <a:spcBef>
                <a:spcPts val="533"/>
              </a:spcBef>
              <a:spcAft>
                <a:spcPts val="0"/>
              </a:spcAft>
              <a:buClr>
                <a:schemeClr val="lt1"/>
              </a:buClr>
              <a:buSzPts val="900"/>
              <a:buChar char="•"/>
              <a:defRPr sz="1200">
                <a:solidFill>
                  <a:schemeClr val="lt1"/>
                </a:solidFill>
                <a:latin typeface="Calibri"/>
                <a:ea typeface="Calibri"/>
                <a:cs typeface="Calibri"/>
                <a:sym typeface="Calibri"/>
              </a:defRPr>
            </a:lvl5pPr>
            <a:lvl6pPr marL="2743200" lvl="5" indent="-317500" algn="l">
              <a:lnSpc>
                <a:spcPct val="90000"/>
              </a:lnSpc>
              <a:spcBef>
                <a:spcPts val="533"/>
              </a:spcBef>
              <a:spcAft>
                <a:spcPts val="0"/>
              </a:spcAft>
              <a:buClr>
                <a:schemeClr val="dk1"/>
              </a:buClr>
              <a:buSzPts val="1400"/>
              <a:buChar char="•"/>
              <a:defRPr/>
            </a:lvl6pPr>
            <a:lvl7pPr marL="3200400" lvl="6" indent="-317500" algn="l">
              <a:lnSpc>
                <a:spcPct val="90000"/>
              </a:lnSpc>
              <a:spcBef>
                <a:spcPts val="533"/>
              </a:spcBef>
              <a:spcAft>
                <a:spcPts val="0"/>
              </a:spcAft>
              <a:buClr>
                <a:schemeClr val="dk1"/>
              </a:buClr>
              <a:buSzPts val="1400"/>
              <a:buChar char="•"/>
              <a:defRPr/>
            </a:lvl7pPr>
            <a:lvl8pPr marL="3657600" lvl="7" indent="-317500" algn="l">
              <a:lnSpc>
                <a:spcPct val="90000"/>
              </a:lnSpc>
              <a:spcBef>
                <a:spcPts val="533"/>
              </a:spcBef>
              <a:spcAft>
                <a:spcPts val="0"/>
              </a:spcAft>
              <a:buClr>
                <a:schemeClr val="dk1"/>
              </a:buClr>
              <a:buSzPts val="1400"/>
              <a:buChar char="•"/>
              <a:defRPr/>
            </a:lvl8pPr>
            <a:lvl9pPr marL="4114800" lvl="8" indent="-317500" algn="l">
              <a:lnSpc>
                <a:spcPct val="90000"/>
              </a:lnSpc>
              <a:spcBef>
                <a:spcPts val="533"/>
              </a:spcBef>
              <a:spcAft>
                <a:spcPts val="0"/>
              </a:spcAft>
              <a:buClr>
                <a:schemeClr val="dk1"/>
              </a:buClr>
              <a:buSzPts val="1400"/>
              <a:buChar char="•"/>
              <a:defRPr/>
            </a:lvl9pPr>
          </a:lstStyle>
          <a:p>
            <a:endParaRPr/>
          </a:p>
        </p:txBody>
      </p:sp>
      <p:sp>
        <p:nvSpPr>
          <p:cNvPr id="20" name="Google Shape;20;p18"/>
          <p:cNvSpPr txBox="1">
            <a:spLocks noGrp="1"/>
          </p:cNvSpPr>
          <p:nvPr>
            <p:ph type="body" idx="3"/>
          </p:nvPr>
        </p:nvSpPr>
        <p:spPr>
          <a:xfrm>
            <a:off x="5638799" y="5569527"/>
            <a:ext cx="6051200" cy="2628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1067"/>
              </a:spcBef>
              <a:spcAft>
                <a:spcPts val="0"/>
              </a:spcAft>
              <a:buClr>
                <a:schemeClr val="accent3"/>
              </a:buClr>
              <a:buSzPts val="900"/>
              <a:buNone/>
              <a:defRPr sz="1200" i="1">
                <a:solidFill>
                  <a:schemeClr val="accent3"/>
                </a:solidFill>
                <a:latin typeface="Calibri"/>
                <a:ea typeface="Calibri"/>
                <a:cs typeface="Calibri"/>
                <a:sym typeface="Calibri"/>
              </a:defRPr>
            </a:lvl1pPr>
            <a:lvl2pPr marL="914400" lvl="1" indent="-285750" algn="l">
              <a:lnSpc>
                <a:spcPct val="90000"/>
              </a:lnSpc>
              <a:spcBef>
                <a:spcPts val="533"/>
              </a:spcBef>
              <a:spcAft>
                <a:spcPts val="0"/>
              </a:spcAft>
              <a:buClr>
                <a:schemeClr val="lt1"/>
              </a:buClr>
              <a:buSzPts val="900"/>
              <a:buChar char="•"/>
              <a:defRPr sz="1200">
                <a:solidFill>
                  <a:schemeClr val="lt1"/>
                </a:solidFill>
                <a:latin typeface="Calibri"/>
                <a:ea typeface="Calibri"/>
                <a:cs typeface="Calibri"/>
                <a:sym typeface="Calibri"/>
              </a:defRPr>
            </a:lvl2pPr>
            <a:lvl3pPr marL="1371600" lvl="2" indent="-285750" algn="l">
              <a:lnSpc>
                <a:spcPct val="90000"/>
              </a:lnSpc>
              <a:spcBef>
                <a:spcPts val="533"/>
              </a:spcBef>
              <a:spcAft>
                <a:spcPts val="0"/>
              </a:spcAft>
              <a:buClr>
                <a:schemeClr val="lt1"/>
              </a:buClr>
              <a:buSzPts val="900"/>
              <a:buChar char="•"/>
              <a:defRPr sz="1200">
                <a:solidFill>
                  <a:schemeClr val="lt1"/>
                </a:solidFill>
                <a:latin typeface="Calibri"/>
                <a:ea typeface="Calibri"/>
                <a:cs typeface="Calibri"/>
                <a:sym typeface="Calibri"/>
              </a:defRPr>
            </a:lvl3pPr>
            <a:lvl4pPr marL="1828800" lvl="3" indent="-285750" algn="l">
              <a:lnSpc>
                <a:spcPct val="90000"/>
              </a:lnSpc>
              <a:spcBef>
                <a:spcPts val="533"/>
              </a:spcBef>
              <a:spcAft>
                <a:spcPts val="0"/>
              </a:spcAft>
              <a:buClr>
                <a:schemeClr val="lt1"/>
              </a:buClr>
              <a:buSzPts val="900"/>
              <a:buChar char="•"/>
              <a:defRPr sz="1200">
                <a:solidFill>
                  <a:schemeClr val="lt1"/>
                </a:solidFill>
                <a:latin typeface="Calibri"/>
                <a:ea typeface="Calibri"/>
                <a:cs typeface="Calibri"/>
                <a:sym typeface="Calibri"/>
              </a:defRPr>
            </a:lvl4pPr>
            <a:lvl5pPr marL="2286000" lvl="4" indent="-285750" algn="l">
              <a:lnSpc>
                <a:spcPct val="90000"/>
              </a:lnSpc>
              <a:spcBef>
                <a:spcPts val="533"/>
              </a:spcBef>
              <a:spcAft>
                <a:spcPts val="0"/>
              </a:spcAft>
              <a:buClr>
                <a:schemeClr val="lt1"/>
              </a:buClr>
              <a:buSzPts val="900"/>
              <a:buChar char="•"/>
              <a:defRPr sz="1200">
                <a:solidFill>
                  <a:schemeClr val="lt1"/>
                </a:solidFill>
                <a:latin typeface="Calibri"/>
                <a:ea typeface="Calibri"/>
                <a:cs typeface="Calibri"/>
                <a:sym typeface="Calibri"/>
              </a:defRPr>
            </a:lvl5pPr>
            <a:lvl6pPr marL="2743200" lvl="5" indent="-317500" algn="l">
              <a:lnSpc>
                <a:spcPct val="90000"/>
              </a:lnSpc>
              <a:spcBef>
                <a:spcPts val="533"/>
              </a:spcBef>
              <a:spcAft>
                <a:spcPts val="0"/>
              </a:spcAft>
              <a:buClr>
                <a:schemeClr val="dk1"/>
              </a:buClr>
              <a:buSzPts val="1400"/>
              <a:buChar char="•"/>
              <a:defRPr/>
            </a:lvl6pPr>
            <a:lvl7pPr marL="3200400" lvl="6" indent="-317500" algn="l">
              <a:lnSpc>
                <a:spcPct val="90000"/>
              </a:lnSpc>
              <a:spcBef>
                <a:spcPts val="533"/>
              </a:spcBef>
              <a:spcAft>
                <a:spcPts val="0"/>
              </a:spcAft>
              <a:buClr>
                <a:schemeClr val="dk1"/>
              </a:buClr>
              <a:buSzPts val="1400"/>
              <a:buChar char="•"/>
              <a:defRPr/>
            </a:lvl7pPr>
            <a:lvl8pPr marL="3657600" lvl="7" indent="-317500" algn="l">
              <a:lnSpc>
                <a:spcPct val="90000"/>
              </a:lnSpc>
              <a:spcBef>
                <a:spcPts val="533"/>
              </a:spcBef>
              <a:spcAft>
                <a:spcPts val="0"/>
              </a:spcAft>
              <a:buClr>
                <a:schemeClr val="dk1"/>
              </a:buClr>
              <a:buSzPts val="1400"/>
              <a:buChar char="•"/>
              <a:defRPr/>
            </a:lvl8pPr>
            <a:lvl9pPr marL="4114800" lvl="8" indent="-317500" algn="l">
              <a:lnSpc>
                <a:spcPct val="90000"/>
              </a:lnSpc>
              <a:spcBef>
                <a:spcPts val="533"/>
              </a:spcBef>
              <a:spcAft>
                <a:spcPts val="0"/>
              </a:spcAft>
              <a:buClr>
                <a:schemeClr val="dk1"/>
              </a:buClr>
              <a:buSzPts val="1400"/>
              <a:buChar char="•"/>
              <a:defRPr/>
            </a:lvl9pPr>
          </a:lstStyle>
          <a:p>
            <a:endParaRPr/>
          </a:p>
        </p:txBody>
      </p:sp>
      <p:grpSp>
        <p:nvGrpSpPr>
          <p:cNvPr id="21" name="Google Shape;21;p18"/>
          <p:cNvGrpSpPr/>
          <p:nvPr/>
        </p:nvGrpSpPr>
        <p:grpSpPr>
          <a:xfrm>
            <a:off x="-233264" y="-9526"/>
            <a:ext cx="5638800" cy="6880225"/>
            <a:chOff x="-233264" y="-9526"/>
            <a:chExt cx="5638800" cy="6880225"/>
          </a:xfrm>
        </p:grpSpPr>
        <p:pic>
          <p:nvPicPr>
            <p:cNvPr id="22" name="Google Shape;22;p18"/>
            <p:cNvPicPr preferRelativeResize="0"/>
            <p:nvPr/>
          </p:nvPicPr>
          <p:blipFill rotWithShape="1">
            <a:blip r:embed="rId2">
              <a:alphaModFix/>
            </a:blip>
            <a:srcRect/>
            <a:stretch/>
          </p:blipFill>
          <p:spPr>
            <a:xfrm>
              <a:off x="0" y="0"/>
              <a:ext cx="4749801" cy="6870699"/>
            </a:xfrm>
            <a:prstGeom prst="rect">
              <a:avLst/>
            </a:prstGeom>
            <a:noFill/>
            <a:ln>
              <a:noFill/>
            </a:ln>
          </p:spPr>
        </p:pic>
        <p:sp>
          <p:nvSpPr>
            <p:cNvPr id="23" name="Google Shape;23;p18"/>
            <p:cNvSpPr/>
            <p:nvPr/>
          </p:nvSpPr>
          <p:spPr>
            <a:xfrm>
              <a:off x="-233264" y="5348288"/>
              <a:ext cx="2409600" cy="9255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Calibri"/>
                <a:ea typeface="Calibri"/>
                <a:cs typeface="Calibri"/>
                <a:sym typeface="Calibri"/>
              </a:endParaRPr>
            </a:p>
          </p:txBody>
        </p:sp>
        <p:pic>
          <p:nvPicPr>
            <p:cNvPr id="24" name="Google Shape;24;p18"/>
            <p:cNvPicPr preferRelativeResize="0"/>
            <p:nvPr/>
          </p:nvPicPr>
          <p:blipFill rotWithShape="1">
            <a:blip r:embed="rId3">
              <a:alphaModFix/>
            </a:blip>
            <a:srcRect l="35475" t="34474" b="25023"/>
            <a:stretch/>
          </p:blipFill>
          <p:spPr>
            <a:xfrm>
              <a:off x="114525" y="5399691"/>
              <a:ext cx="1966062" cy="822706"/>
            </a:xfrm>
            <a:prstGeom prst="rect">
              <a:avLst/>
            </a:prstGeom>
            <a:noFill/>
            <a:ln>
              <a:noFill/>
            </a:ln>
          </p:spPr>
        </p:pic>
        <p:pic>
          <p:nvPicPr>
            <p:cNvPr id="25" name="Google Shape;25;p18"/>
            <p:cNvPicPr preferRelativeResize="0"/>
            <p:nvPr/>
          </p:nvPicPr>
          <p:blipFill rotWithShape="1">
            <a:blip r:embed="rId4">
              <a:alphaModFix/>
            </a:blip>
            <a:srcRect l="18712" t="14812"/>
            <a:stretch/>
          </p:blipFill>
          <p:spPr>
            <a:xfrm>
              <a:off x="0" y="-9526"/>
              <a:ext cx="5405536" cy="5841977"/>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_WITH_CAPTION_TEXT" type="picTx">
  <p:cSld name="PICTURE_WITH_CAPTION_TEXT">
    <p:spTree>
      <p:nvGrpSpPr>
        <p:cNvPr id="1" name="Shape 76"/>
        <p:cNvGrpSpPr/>
        <p:nvPr/>
      </p:nvGrpSpPr>
      <p:grpSpPr>
        <a:xfrm>
          <a:off x="0" y="0"/>
          <a:ext cx="0" cy="0"/>
          <a:chOff x="0" y="0"/>
          <a:chExt cx="0" cy="0"/>
        </a:xfrm>
      </p:grpSpPr>
      <p:sp>
        <p:nvSpPr>
          <p:cNvPr id="77" name="Google Shape;77;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9" name="Google Shape;79;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0" name="Google Shape;80;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_TEXT" type="vertTx">
  <p:cSld name="VERTICAL_TEXT">
    <p:spTree>
      <p:nvGrpSpPr>
        <p:cNvPr id="1" name="Shape 83"/>
        <p:cNvGrpSpPr/>
        <p:nvPr/>
      </p:nvGrpSpPr>
      <p:grpSpPr>
        <a:xfrm>
          <a:off x="0" y="0"/>
          <a:ext cx="0" cy="0"/>
          <a:chOff x="0" y="0"/>
          <a:chExt cx="0" cy="0"/>
        </a:xfrm>
      </p:grpSpPr>
      <p:sp>
        <p:nvSpPr>
          <p:cNvPr id="84" name="Google Shape;84;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_TITLE_AND_VERTICAL_TEXT" type="vertTitleAndTx">
  <p:cSld name="VERTICAL_TITLE_AND_VERTICAL_TEXT">
    <p:spTree>
      <p:nvGrpSpPr>
        <p:cNvPr id="1" name="Shape 89"/>
        <p:cNvGrpSpPr/>
        <p:nvPr/>
      </p:nvGrpSpPr>
      <p:grpSpPr>
        <a:xfrm>
          <a:off x="0" y="0"/>
          <a:ext cx="0" cy="0"/>
          <a:chOff x="0" y="0"/>
          <a:chExt cx="0" cy="0"/>
        </a:xfrm>
      </p:grpSpPr>
      <p:sp>
        <p:nvSpPr>
          <p:cNvPr id="90" name="Google Shape;90;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Title+ SubTitle+Number">
  <p:cSld name="Main Title+ SubTitle+Number">
    <p:spTree>
      <p:nvGrpSpPr>
        <p:cNvPr id="1" name="Shape 95"/>
        <p:cNvGrpSpPr/>
        <p:nvPr/>
      </p:nvGrpSpPr>
      <p:grpSpPr>
        <a:xfrm>
          <a:off x="0" y="0"/>
          <a:ext cx="0" cy="0"/>
          <a:chOff x="0" y="0"/>
          <a:chExt cx="0" cy="0"/>
        </a:xfrm>
      </p:grpSpPr>
      <p:sp>
        <p:nvSpPr>
          <p:cNvPr id="96" name="Google Shape;96;g8110b298e1_4_146"/>
          <p:cNvSpPr txBox="1">
            <a:spLocks noGrp="1"/>
          </p:cNvSpPr>
          <p:nvPr>
            <p:ph type="title"/>
          </p:nvPr>
        </p:nvSpPr>
        <p:spPr>
          <a:xfrm>
            <a:off x="2336800" y="516467"/>
            <a:ext cx="7518300" cy="471300"/>
          </a:xfrm>
          <a:prstGeom prst="rect">
            <a:avLst/>
          </a:prstGeom>
          <a:noFill/>
          <a:ln>
            <a:noFill/>
          </a:ln>
        </p:spPr>
        <p:txBody>
          <a:bodyPr spcFirstLastPara="1" wrap="square" lIns="0" tIns="0" rIns="0" bIns="0" anchor="ctr" anchorCtr="0">
            <a:noAutofit/>
          </a:bodyPr>
          <a:lstStyle>
            <a:lvl1pPr lvl="0" algn="ctr" rtl="0">
              <a:lnSpc>
                <a:spcPct val="90000"/>
              </a:lnSpc>
              <a:spcBef>
                <a:spcPts val="0"/>
              </a:spcBef>
              <a:spcAft>
                <a:spcPts val="0"/>
              </a:spcAft>
              <a:buClr>
                <a:srgbClr val="7F7F7F"/>
              </a:buClr>
              <a:buSzPts val="2667"/>
              <a:buFont typeface="Calibri"/>
              <a:buNone/>
              <a:defRPr sz="2667" b="1">
                <a:solidFill>
                  <a:srgbClr val="7F7F7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7" name="Google Shape;97;g8110b298e1_4_146"/>
          <p:cNvSpPr txBox="1">
            <a:spLocks noGrp="1"/>
          </p:cNvSpPr>
          <p:nvPr>
            <p:ph type="body" idx="1"/>
          </p:nvPr>
        </p:nvSpPr>
        <p:spPr>
          <a:xfrm>
            <a:off x="3352800" y="985788"/>
            <a:ext cx="5486400" cy="267600"/>
          </a:xfrm>
          <a:prstGeom prst="rect">
            <a:avLst/>
          </a:prstGeom>
          <a:noFill/>
          <a:ln>
            <a:noFill/>
          </a:ln>
        </p:spPr>
        <p:txBody>
          <a:bodyPr spcFirstLastPara="1" wrap="square" lIns="0" tIns="0" rIns="0" bIns="0" anchor="ctr" anchorCtr="0">
            <a:noAutofit/>
          </a:bodyPr>
          <a:lstStyle>
            <a:lvl1pPr marL="457200" lvl="0" indent="-228600" algn="ctr" rtl="0">
              <a:lnSpc>
                <a:spcPct val="90000"/>
              </a:lnSpc>
              <a:spcBef>
                <a:spcPts val="1000"/>
              </a:spcBef>
              <a:spcAft>
                <a:spcPts val="0"/>
              </a:spcAft>
              <a:buClr>
                <a:srgbClr val="BFBFBF"/>
              </a:buClr>
              <a:buSzPts val="1467"/>
              <a:buNone/>
              <a:defRPr sz="1467" b="1">
                <a:solidFill>
                  <a:srgbClr val="BFBFBF"/>
                </a:solidFill>
              </a:defRPr>
            </a:lvl1pPr>
            <a:lvl2pPr marL="914400" lvl="1" indent="-228600" algn="l" rtl="0">
              <a:lnSpc>
                <a:spcPct val="90000"/>
              </a:lnSpc>
              <a:spcBef>
                <a:spcPts val="500"/>
              </a:spcBef>
              <a:spcAft>
                <a:spcPts val="0"/>
              </a:spcAft>
              <a:buClr>
                <a:schemeClr val="dk1"/>
              </a:buClr>
              <a:buSzPts val="1600"/>
              <a:buNone/>
              <a:defRPr sz="1600"/>
            </a:lvl2pPr>
            <a:lvl3pPr marL="1371600" lvl="2" indent="-228600" algn="l" rtl="0">
              <a:lnSpc>
                <a:spcPct val="90000"/>
              </a:lnSpc>
              <a:spcBef>
                <a:spcPts val="500"/>
              </a:spcBef>
              <a:spcAft>
                <a:spcPts val="0"/>
              </a:spcAft>
              <a:buClr>
                <a:schemeClr val="dk1"/>
              </a:buClr>
              <a:buSzPts val="1333"/>
              <a:buNone/>
              <a:defRPr sz="1333"/>
            </a:lvl3pPr>
            <a:lvl4pPr marL="1828800" lvl="3" indent="-228600" algn="l" rtl="0">
              <a:lnSpc>
                <a:spcPct val="90000"/>
              </a:lnSpc>
              <a:spcBef>
                <a:spcPts val="500"/>
              </a:spcBef>
              <a:spcAft>
                <a:spcPts val="0"/>
              </a:spcAft>
              <a:buClr>
                <a:schemeClr val="dk1"/>
              </a:buClr>
              <a:buSzPts val="1200"/>
              <a:buNone/>
              <a:defRPr sz="1200"/>
            </a:lvl4pPr>
            <a:lvl5pPr marL="2286000" lvl="4" indent="-228600" algn="l" rtl="0">
              <a:lnSpc>
                <a:spcPct val="90000"/>
              </a:lnSpc>
              <a:spcBef>
                <a:spcPts val="500"/>
              </a:spcBef>
              <a:spcAft>
                <a:spcPts val="0"/>
              </a:spcAft>
              <a:buClr>
                <a:schemeClr val="dk1"/>
              </a:buClr>
              <a:buSzPts val="1200"/>
              <a:buNone/>
              <a:defRPr sz="1200"/>
            </a:lvl5pPr>
            <a:lvl6pPr marL="2743200" lvl="5" indent="-228600" algn="l" rtl="0">
              <a:lnSpc>
                <a:spcPct val="90000"/>
              </a:lnSpc>
              <a:spcBef>
                <a:spcPts val="500"/>
              </a:spcBef>
              <a:spcAft>
                <a:spcPts val="0"/>
              </a:spcAft>
              <a:buClr>
                <a:schemeClr val="dk1"/>
              </a:buClr>
              <a:buSzPts val="1200"/>
              <a:buNone/>
              <a:defRPr sz="1200"/>
            </a:lvl6pPr>
            <a:lvl7pPr marL="3200400" lvl="6" indent="-228600" algn="l" rtl="0">
              <a:lnSpc>
                <a:spcPct val="90000"/>
              </a:lnSpc>
              <a:spcBef>
                <a:spcPts val="500"/>
              </a:spcBef>
              <a:spcAft>
                <a:spcPts val="0"/>
              </a:spcAft>
              <a:buClr>
                <a:schemeClr val="dk1"/>
              </a:buClr>
              <a:buSzPts val="1200"/>
              <a:buNone/>
              <a:defRPr sz="1200"/>
            </a:lvl7pPr>
            <a:lvl8pPr marL="3657600" lvl="7" indent="-228600" algn="l" rtl="0">
              <a:lnSpc>
                <a:spcPct val="90000"/>
              </a:lnSpc>
              <a:spcBef>
                <a:spcPts val="500"/>
              </a:spcBef>
              <a:spcAft>
                <a:spcPts val="0"/>
              </a:spcAft>
              <a:buClr>
                <a:schemeClr val="dk1"/>
              </a:buClr>
              <a:buSzPts val="1200"/>
              <a:buNone/>
              <a:defRPr sz="1200"/>
            </a:lvl8pPr>
            <a:lvl9pPr marL="4114800" lvl="8" indent="-228600" algn="l" rtl="0">
              <a:lnSpc>
                <a:spcPct val="90000"/>
              </a:lnSpc>
              <a:spcBef>
                <a:spcPts val="500"/>
              </a:spcBef>
              <a:spcAft>
                <a:spcPts val="0"/>
              </a:spcAft>
              <a:buClr>
                <a:schemeClr val="dk1"/>
              </a:buClr>
              <a:buSzPts val="1200"/>
              <a:buNone/>
              <a:defRPr sz="1200"/>
            </a:lvl9pPr>
          </a:lstStyle>
          <a:p>
            <a:endParaRPr/>
          </a:p>
        </p:txBody>
      </p:sp>
      <p:sp>
        <p:nvSpPr>
          <p:cNvPr id="98" name="Google Shape;98;g8110b298e1_4_146"/>
          <p:cNvSpPr/>
          <p:nvPr/>
        </p:nvSpPr>
        <p:spPr>
          <a:xfrm rot="-5400000" flipH="1">
            <a:off x="11731136" y="6331917"/>
            <a:ext cx="384000" cy="537600"/>
          </a:xfrm>
          <a:prstGeom prst="round2SameRect">
            <a:avLst>
              <a:gd name="adj1" fmla="val 16667"/>
              <a:gd name="adj2" fmla="val 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7F7F7F"/>
              </a:solidFill>
              <a:latin typeface="Calibri"/>
              <a:ea typeface="Calibri"/>
              <a:cs typeface="Calibri"/>
              <a:sym typeface="Calibri"/>
            </a:endParaRPr>
          </a:p>
        </p:txBody>
      </p:sp>
      <p:sp>
        <p:nvSpPr>
          <p:cNvPr id="99" name="Google Shape;99;g8110b298e1_4_146"/>
          <p:cNvSpPr txBox="1">
            <a:spLocks noGrp="1"/>
          </p:cNvSpPr>
          <p:nvPr>
            <p:ph type="sldNum" idx="12"/>
          </p:nvPr>
        </p:nvSpPr>
        <p:spPr>
          <a:xfrm>
            <a:off x="11662442" y="6408717"/>
            <a:ext cx="507900" cy="3663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sz="1200" b="1" i="0" u="none" strike="noStrike" cap="none">
                <a:solidFill>
                  <a:srgbClr val="7F7F7F"/>
                </a:solidFill>
                <a:latin typeface="Calibri"/>
                <a:ea typeface="Calibri"/>
                <a:cs typeface="Calibri"/>
                <a:sym typeface="Calibri"/>
              </a:defRPr>
            </a:lvl1pPr>
            <a:lvl2pPr marL="0" lvl="1" indent="0" algn="ctr" rtl="0">
              <a:spcBef>
                <a:spcPts val="0"/>
              </a:spcBef>
              <a:buNone/>
              <a:defRPr sz="1200" b="1" i="0" u="none" strike="noStrike" cap="none">
                <a:solidFill>
                  <a:srgbClr val="7F7F7F"/>
                </a:solidFill>
                <a:latin typeface="Calibri"/>
                <a:ea typeface="Calibri"/>
                <a:cs typeface="Calibri"/>
                <a:sym typeface="Calibri"/>
              </a:defRPr>
            </a:lvl2pPr>
            <a:lvl3pPr marL="0" lvl="2" indent="0" algn="ctr" rtl="0">
              <a:spcBef>
                <a:spcPts val="0"/>
              </a:spcBef>
              <a:buNone/>
              <a:defRPr sz="1200" b="1" i="0" u="none" strike="noStrike" cap="none">
                <a:solidFill>
                  <a:srgbClr val="7F7F7F"/>
                </a:solidFill>
                <a:latin typeface="Calibri"/>
                <a:ea typeface="Calibri"/>
                <a:cs typeface="Calibri"/>
                <a:sym typeface="Calibri"/>
              </a:defRPr>
            </a:lvl3pPr>
            <a:lvl4pPr marL="0" lvl="3" indent="0" algn="ctr" rtl="0">
              <a:spcBef>
                <a:spcPts val="0"/>
              </a:spcBef>
              <a:buNone/>
              <a:defRPr sz="1200" b="1" i="0" u="none" strike="noStrike" cap="none">
                <a:solidFill>
                  <a:srgbClr val="7F7F7F"/>
                </a:solidFill>
                <a:latin typeface="Calibri"/>
                <a:ea typeface="Calibri"/>
                <a:cs typeface="Calibri"/>
                <a:sym typeface="Calibri"/>
              </a:defRPr>
            </a:lvl4pPr>
            <a:lvl5pPr marL="0" lvl="4" indent="0" algn="ctr" rtl="0">
              <a:spcBef>
                <a:spcPts val="0"/>
              </a:spcBef>
              <a:buNone/>
              <a:defRPr sz="1200" b="1" i="0" u="none" strike="noStrike" cap="none">
                <a:solidFill>
                  <a:srgbClr val="7F7F7F"/>
                </a:solidFill>
                <a:latin typeface="Calibri"/>
                <a:ea typeface="Calibri"/>
                <a:cs typeface="Calibri"/>
                <a:sym typeface="Calibri"/>
              </a:defRPr>
            </a:lvl5pPr>
            <a:lvl6pPr marL="0" lvl="5" indent="0" algn="ctr" rtl="0">
              <a:spcBef>
                <a:spcPts val="0"/>
              </a:spcBef>
              <a:buNone/>
              <a:defRPr sz="1200" b="1" i="0" u="none" strike="noStrike" cap="none">
                <a:solidFill>
                  <a:srgbClr val="7F7F7F"/>
                </a:solidFill>
                <a:latin typeface="Calibri"/>
                <a:ea typeface="Calibri"/>
                <a:cs typeface="Calibri"/>
                <a:sym typeface="Calibri"/>
              </a:defRPr>
            </a:lvl6pPr>
            <a:lvl7pPr marL="0" lvl="6" indent="0" algn="ctr" rtl="0">
              <a:spcBef>
                <a:spcPts val="0"/>
              </a:spcBef>
              <a:buNone/>
              <a:defRPr sz="1200" b="1" i="0" u="none" strike="noStrike" cap="none">
                <a:solidFill>
                  <a:srgbClr val="7F7F7F"/>
                </a:solidFill>
                <a:latin typeface="Calibri"/>
                <a:ea typeface="Calibri"/>
                <a:cs typeface="Calibri"/>
                <a:sym typeface="Calibri"/>
              </a:defRPr>
            </a:lvl7pPr>
            <a:lvl8pPr marL="0" lvl="7" indent="0" algn="ctr" rtl="0">
              <a:spcBef>
                <a:spcPts val="0"/>
              </a:spcBef>
              <a:buNone/>
              <a:defRPr sz="1200" b="1" i="0" u="none" strike="noStrike" cap="none">
                <a:solidFill>
                  <a:srgbClr val="7F7F7F"/>
                </a:solidFill>
                <a:latin typeface="Calibri"/>
                <a:ea typeface="Calibri"/>
                <a:cs typeface="Calibri"/>
                <a:sym typeface="Calibri"/>
              </a:defRPr>
            </a:lvl8pPr>
            <a:lvl9pPr marL="0" lvl="8" indent="0" algn="ctr" rtl="0">
              <a:spcBef>
                <a:spcPts val="0"/>
              </a:spcBef>
              <a:buNone/>
              <a:defRPr sz="1200" b="1" i="0" u="none" strike="noStrike" cap="none">
                <a:solidFill>
                  <a:srgbClr val="7F7F7F"/>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7">
                                            <p:txEl>
                                              <p:pRg st="0" end="0"/>
                                            </p:txEl>
                                          </p:spTgt>
                                        </p:tgtEl>
                                        <p:attrNameLst>
                                          <p:attrName>style.visibility</p:attrName>
                                        </p:attrNameLst>
                                      </p:cBhvr>
                                      <p:to>
                                        <p:strVal val="visible"/>
                                      </p:to>
                                    </p:set>
                                    <p:animEffect transition="in" filter="fade">
                                      <p:cBhvr>
                                        <p:cTn id="11" dur="500"/>
                                        <p:tgtEl>
                                          <p:spTgt spid="9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7">
                                            <p:txEl>
                                              <p:pRg st="1" end="1"/>
                                            </p:txEl>
                                          </p:spTgt>
                                        </p:tgtEl>
                                        <p:attrNameLst>
                                          <p:attrName>style.visibility</p:attrName>
                                        </p:attrNameLst>
                                      </p:cBhvr>
                                      <p:to>
                                        <p:strVal val="visible"/>
                                      </p:to>
                                    </p:set>
                                    <p:animEffect transition="in" filter="fade">
                                      <p:cBhvr>
                                        <p:cTn id="15" dur="500"/>
                                        <p:tgtEl>
                                          <p:spTgt spid="97">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7">
                                            <p:txEl>
                                              <p:pRg st="2" end="2"/>
                                            </p:txEl>
                                          </p:spTgt>
                                        </p:tgtEl>
                                        <p:attrNameLst>
                                          <p:attrName>style.visibility</p:attrName>
                                        </p:attrNameLst>
                                      </p:cBhvr>
                                      <p:to>
                                        <p:strVal val="visible"/>
                                      </p:to>
                                    </p:set>
                                    <p:animEffect transition="in" filter="fade">
                                      <p:cBhvr>
                                        <p:cTn id="19" dur="500"/>
                                        <p:tgtEl>
                                          <p:spTgt spid="97">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7">
                                            <p:txEl>
                                              <p:pRg st="3" end="3"/>
                                            </p:txEl>
                                          </p:spTgt>
                                        </p:tgtEl>
                                        <p:attrNameLst>
                                          <p:attrName>style.visibility</p:attrName>
                                        </p:attrNameLst>
                                      </p:cBhvr>
                                      <p:to>
                                        <p:strVal val="visible"/>
                                      </p:to>
                                    </p:set>
                                    <p:animEffect transition="in" filter="fade">
                                      <p:cBhvr>
                                        <p:cTn id="23" dur="500"/>
                                        <p:tgtEl>
                                          <p:spTgt spid="97">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7">
                                            <p:txEl>
                                              <p:pRg st="4" end="4"/>
                                            </p:txEl>
                                          </p:spTgt>
                                        </p:tgtEl>
                                        <p:attrNameLst>
                                          <p:attrName>style.visibility</p:attrName>
                                        </p:attrNameLst>
                                      </p:cBhvr>
                                      <p:to>
                                        <p:strVal val="visible"/>
                                      </p:to>
                                    </p:set>
                                    <p:animEffect transition="in" filter="fade">
                                      <p:cBhvr>
                                        <p:cTn id="27" dur="500"/>
                                        <p:tgtEl>
                                          <p:spTgt spid="97">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7">
                                            <p:txEl>
                                              <p:pRg st="5" end="5"/>
                                            </p:txEl>
                                          </p:spTgt>
                                        </p:tgtEl>
                                        <p:attrNameLst>
                                          <p:attrName>style.visibility</p:attrName>
                                        </p:attrNameLst>
                                      </p:cBhvr>
                                      <p:to>
                                        <p:strVal val="visible"/>
                                      </p:to>
                                    </p:set>
                                    <p:animEffect transition="in" filter="fade">
                                      <p:cBhvr>
                                        <p:cTn id="31" dur="500"/>
                                        <p:tgtEl>
                                          <p:spTgt spid="97">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7">
                                            <p:txEl>
                                              <p:pRg st="6" end="6"/>
                                            </p:txEl>
                                          </p:spTgt>
                                        </p:tgtEl>
                                        <p:attrNameLst>
                                          <p:attrName>style.visibility</p:attrName>
                                        </p:attrNameLst>
                                      </p:cBhvr>
                                      <p:to>
                                        <p:strVal val="visible"/>
                                      </p:to>
                                    </p:set>
                                    <p:animEffect transition="in" filter="fade">
                                      <p:cBhvr>
                                        <p:cTn id="35" dur="500"/>
                                        <p:tgtEl>
                                          <p:spTgt spid="97">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97">
                                            <p:txEl>
                                              <p:pRg st="7" end="7"/>
                                            </p:txEl>
                                          </p:spTgt>
                                        </p:tgtEl>
                                        <p:attrNameLst>
                                          <p:attrName>style.visibility</p:attrName>
                                        </p:attrNameLst>
                                      </p:cBhvr>
                                      <p:to>
                                        <p:strVal val="visible"/>
                                      </p:to>
                                    </p:set>
                                    <p:animEffect transition="in" filter="fade">
                                      <p:cBhvr>
                                        <p:cTn id="39" dur="500"/>
                                        <p:tgtEl>
                                          <p:spTgt spid="97">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97">
                                            <p:txEl>
                                              <p:pRg st="8" end="8"/>
                                            </p:txEl>
                                          </p:spTgt>
                                        </p:tgtEl>
                                        <p:attrNameLst>
                                          <p:attrName>style.visibility</p:attrName>
                                        </p:attrNameLst>
                                      </p:cBhvr>
                                      <p:to>
                                        <p:strVal val="visible"/>
                                      </p:to>
                                    </p:set>
                                    <p:animEffect transition="in" filter="fade">
                                      <p:cBhvr>
                                        <p:cTn id="43" dur="500"/>
                                        <p:tgtEl>
                                          <p:spTgt spid="9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BJECT" type="obj">
  <p:cSld name="OBJECT">
    <p:spTree>
      <p:nvGrpSpPr>
        <p:cNvPr id="1" name="Shape 26"/>
        <p:cNvGrpSpPr/>
        <p:nvPr/>
      </p:nvGrpSpPr>
      <p:grpSpPr>
        <a:xfrm>
          <a:off x="0" y="0"/>
          <a:ext cx="0" cy="0"/>
          <a:chOff x="0" y="0"/>
          <a:chExt cx="0" cy="0"/>
        </a:xfrm>
      </p:grpSpPr>
      <p:sp>
        <p:nvSpPr>
          <p:cNvPr id="27" name="Google Shape;27;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2"/>
        <p:cNvGrpSpPr/>
        <p:nvPr/>
      </p:nvGrpSpPr>
      <p:grpSpPr>
        <a:xfrm>
          <a:off x="0" y="0"/>
          <a:ext cx="0" cy="0"/>
          <a:chOff x="0" y="0"/>
          <a:chExt cx="0" cy="0"/>
        </a:xfrm>
      </p:grpSpPr>
      <p:sp>
        <p:nvSpPr>
          <p:cNvPr id="33" name="Google Shape;33;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5" name="Google Shape;3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_HEADER" type="secHead">
  <p:cSld name="SECTION_HEADER">
    <p:spTree>
      <p:nvGrpSpPr>
        <p:cNvPr id="1" name="Shape 38"/>
        <p:cNvGrpSpPr/>
        <p:nvPr/>
      </p:nvGrpSpPr>
      <p:grpSpPr>
        <a:xfrm>
          <a:off x="0" y="0"/>
          <a:ext cx="0" cy="0"/>
          <a:chOff x="0" y="0"/>
          <a:chExt cx="0" cy="0"/>
        </a:xfrm>
      </p:grpSpPr>
      <p:sp>
        <p:nvSpPr>
          <p:cNvPr id="39" name="Google Shape;39;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1" name="Google Shape;4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_OBJECTS" type="twoObj">
  <p:cSld name="TWO_OBJECTS">
    <p:spTree>
      <p:nvGrpSpPr>
        <p:cNvPr id="1" name="Shape 44"/>
        <p:cNvGrpSpPr/>
        <p:nvPr/>
      </p:nvGrpSpPr>
      <p:grpSpPr>
        <a:xfrm>
          <a:off x="0" y="0"/>
          <a:ext cx="0" cy="0"/>
          <a:chOff x="0" y="0"/>
          <a:chExt cx="0" cy="0"/>
        </a:xfrm>
      </p:grpSpPr>
      <p:sp>
        <p:nvSpPr>
          <p:cNvPr id="45" name="Google Shape;45;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_OBJECTS_WITH_TEXT" type="twoTxTwoObj">
  <p:cSld name="TWO_OBJECTS_WITH_TEXT">
    <p:spTree>
      <p:nvGrpSpPr>
        <p:cNvPr id="1" name="Shape 51"/>
        <p:cNvGrpSpPr/>
        <p:nvPr/>
      </p:nvGrpSpPr>
      <p:grpSpPr>
        <a:xfrm>
          <a:off x="0" y="0"/>
          <a:ext cx="0" cy="0"/>
          <a:chOff x="0" y="0"/>
          <a:chExt cx="0" cy="0"/>
        </a:xfrm>
      </p:grpSpPr>
      <p:sp>
        <p:nvSpPr>
          <p:cNvPr id="52" name="Google Shape;52;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_ONLY" type="titleOnly">
  <p:cSld name="TITLE_ONLY">
    <p:spTree>
      <p:nvGrpSpPr>
        <p:cNvPr id="1" name="Shape 60"/>
        <p:cNvGrpSpPr/>
        <p:nvPr/>
      </p:nvGrpSpPr>
      <p:grpSpPr>
        <a:xfrm>
          <a:off x="0" y="0"/>
          <a:ext cx="0" cy="0"/>
          <a:chOff x="0" y="0"/>
          <a:chExt cx="0" cy="0"/>
        </a:xfrm>
      </p:grpSpPr>
      <p:sp>
        <p:nvSpPr>
          <p:cNvPr id="61" name="Google Shape;61;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
        <p:nvSpPr>
          <p:cNvPr id="66" name="Google Shape;66;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BJECT_WITH_CAPTION_TEXT" type="objTx">
  <p:cSld name="OBJECT_WITH_CAPTION_TEXT">
    <p:spTree>
      <p:nvGrpSpPr>
        <p:cNvPr id="1" name="Shape 69"/>
        <p:cNvGrpSpPr/>
        <p:nvPr/>
      </p:nvGrpSpPr>
      <p:grpSpPr>
        <a:xfrm>
          <a:off x="0" y="0"/>
          <a:ext cx="0" cy="0"/>
          <a:chOff x="0" y="0"/>
          <a:chExt cx="0" cy="0"/>
        </a:xfrm>
      </p:grpSpPr>
      <p:sp>
        <p:nvSpPr>
          <p:cNvPr id="70" name="Google Shape;70;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2" name="Google Shape;72;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
          <p:cNvSpPr txBox="1">
            <a:spLocks noGrp="1"/>
          </p:cNvSpPr>
          <p:nvPr>
            <p:ph type="ctrTitle"/>
          </p:nvPr>
        </p:nvSpPr>
        <p:spPr>
          <a:xfrm>
            <a:off x="5638799" y="2608117"/>
            <a:ext cx="6051200" cy="1371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600"/>
              <a:buFont typeface="Calibri"/>
              <a:buNone/>
            </a:pPr>
            <a:r>
              <a:rPr lang="en-US">
                <a:latin typeface="Barlow Condensed SemiBold"/>
                <a:ea typeface="Barlow Condensed SemiBold"/>
                <a:cs typeface="Barlow Condensed SemiBold"/>
                <a:sym typeface="Barlow Condensed SemiBold"/>
              </a:rPr>
              <a:t>Hennepin County</a:t>
            </a:r>
            <a:endParaRPr>
              <a:latin typeface="Barlow Condensed SemiBold"/>
              <a:ea typeface="Barlow Condensed SemiBold"/>
              <a:cs typeface="Barlow Condensed SemiBold"/>
              <a:sym typeface="Barlow Condensed SemiBold"/>
            </a:endParaRPr>
          </a:p>
          <a:p>
            <a:pPr marL="0" lvl="0" indent="0" algn="l" rtl="0">
              <a:lnSpc>
                <a:spcPct val="90000"/>
              </a:lnSpc>
              <a:spcBef>
                <a:spcPts val="0"/>
              </a:spcBef>
              <a:spcAft>
                <a:spcPts val="0"/>
              </a:spcAft>
              <a:buClr>
                <a:schemeClr val="accent1"/>
              </a:buClr>
              <a:buSzPts val="3600"/>
              <a:buFont typeface="Calibri"/>
              <a:buNone/>
            </a:pPr>
            <a:r>
              <a:rPr lang="en-US">
                <a:latin typeface="Barlow Condensed SemiBold"/>
                <a:ea typeface="Barlow Condensed SemiBold"/>
                <a:cs typeface="Barlow Condensed SemiBold"/>
                <a:sym typeface="Barlow Condensed SemiBold"/>
              </a:rPr>
              <a:t>Midterm Presentation</a:t>
            </a:r>
            <a:r>
              <a:rPr lang="en-US" b="1"/>
              <a:t> </a:t>
            </a:r>
            <a:endParaRPr b="1"/>
          </a:p>
        </p:txBody>
      </p:sp>
      <p:sp>
        <p:nvSpPr>
          <p:cNvPr id="105" name="Google Shape;105;p1"/>
          <p:cNvSpPr txBox="1">
            <a:spLocks noGrp="1"/>
          </p:cNvSpPr>
          <p:nvPr>
            <p:ph type="body" idx="3"/>
          </p:nvPr>
        </p:nvSpPr>
        <p:spPr>
          <a:xfrm>
            <a:off x="5638799" y="5569527"/>
            <a:ext cx="6051200" cy="26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900"/>
              <a:buNone/>
            </a:pPr>
            <a:r>
              <a:rPr lang="en-US"/>
              <a:t>March 6</a:t>
            </a:r>
            <a:r>
              <a:rPr lang="en-US" baseline="30000"/>
              <a:t>th</a:t>
            </a:r>
            <a:r>
              <a:rPr lang="en-US"/>
              <a:t>, 2020</a:t>
            </a:r>
            <a:endParaRPr/>
          </a:p>
        </p:txBody>
      </p:sp>
      <p:sp>
        <p:nvSpPr>
          <p:cNvPr id="106" name="Google Shape;106;p1"/>
          <p:cNvSpPr txBox="1"/>
          <p:nvPr/>
        </p:nvSpPr>
        <p:spPr>
          <a:xfrm>
            <a:off x="5638800" y="5832450"/>
            <a:ext cx="6464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chemeClr val="accent3"/>
                </a:solidFill>
                <a:latin typeface="Calibri"/>
                <a:ea typeface="Calibri"/>
                <a:cs typeface="Calibri"/>
                <a:sym typeface="Calibri"/>
              </a:rPr>
              <a:t>Team O: Chia Hsuan Chava Chou, Brady Engelke, Yidan Gao, Minya Na, William Wu</a:t>
            </a:r>
            <a:endParaRPr sz="1200" b="0" i="1" u="none" strike="noStrike" cap="none">
              <a:solidFill>
                <a:schemeClr val="accent3"/>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chemeClr val="accent3"/>
                </a:solidFill>
                <a:latin typeface="Calibri"/>
                <a:ea typeface="Calibri"/>
                <a:cs typeface="Calibri"/>
                <a:sym typeface="Calibri"/>
              </a:rPr>
              <a:t>Team P: Samira Arondekar, Maya Carnie, Mona Tai Hsuan Kan, Sho Mishra, Chuchen Leo Xiong</a:t>
            </a:r>
            <a:endParaRPr sz="1200" b="0" i="1" u="none" strike="noStrike" cap="none">
              <a:solidFill>
                <a:schemeClr val="accent3"/>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1" u="none" strike="noStrike" cap="none">
              <a:solidFill>
                <a:schemeClr val="accent3"/>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graphicFrame>
        <p:nvGraphicFramePr>
          <p:cNvPr id="293" name="Google Shape;293;p8"/>
          <p:cNvGraphicFramePr/>
          <p:nvPr/>
        </p:nvGraphicFramePr>
        <p:xfrm>
          <a:off x="4186849" y="3781663"/>
          <a:ext cx="6977775" cy="1541295"/>
        </p:xfrm>
        <a:graphic>
          <a:graphicData uri="http://schemas.openxmlformats.org/drawingml/2006/table">
            <a:tbl>
              <a:tblPr>
                <a:noFill/>
                <a:tableStyleId>{77884A8C-38BE-4B13-A564-06F06E90D93F}</a:tableStyleId>
              </a:tblPr>
              <a:tblGrid>
                <a:gridCol w="2325925">
                  <a:extLst>
                    <a:ext uri="{9D8B030D-6E8A-4147-A177-3AD203B41FA5}">
                      <a16:colId xmlns:a16="http://schemas.microsoft.com/office/drawing/2014/main" val="20000"/>
                    </a:ext>
                  </a:extLst>
                </a:gridCol>
                <a:gridCol w="2325925">
                  <a:extLst>
                    <a:ext uri="{9D8B030D-6E8A-4147-A177-3AD203B41FA5}">
                      <a16:colId xmlns:a16="http://schemas.microsoft.com/office/drawing/2014/main" val="20001"/>
                    </a:ext>
                  </a:extLst>
                </a:gridCol>
                <a:gridCol w="2325925">
                  <a:extLst>
                    <a:ext uri="{9D8B030D-6E8A-4147-A177-3AD203B41FA5}">
                      <a16:colId xmlns:a16="http://schemas.microsoft.com/office/drawing/2014/main" val="20002"/>
                    </a:ext>
                  </a:extLst>
                </a:gridCol>
              </a:tblGrid>
              <a:tr h="386475">
                <a:tc>
                  <a:txBody>
                    <a:bodyPr/>
                    <a:lstStyle/>
                    <a:p>
                      <a:pPr marL="0" marR="0" lvl="0" indent="0" algn="ctr" rtl="0">
                        <a:lnSpc>
                          <a:spcPct val="100000"/>
                        </a:lnSpc>
                        <a:spcBef>
                          <a:spcPts val="0"/>
                        </a:spcBef>
                        <a:spcAft>
                          <a:spcPts val="0"/>
                        </a:spcAft>
                        <a:buClr>
                          <a:srgbClr val="000000"/>
                        </a:buClr>
                        <a:buSzPts val="2000"/>
                        <a:buFont typeface="Arial"/>
                        <a:buNone/>
                      </a:pPr>
                      <a:r>
                        <a:rPr lang="en-US" sz="1800" u="none" strike="noStrike" cap="none">
                          <a:latin typeface="Barlow Condensed"/>
                          <a:ea typeface="Barlow Condensed"/>
                          <a:cs typeface="Barlow Condensed"/>
                          <a:sym typeface="Barlow Condensed"/>
                        </a:rPr>
                        <a:t>Employment</a:t>
                      </a:r>
                      <a:endParaRPr sz="1800" u="none" strike="noStrike" cap="none">
                        <a:latin typeface="Barlow Condensed"/>
                        <a:ea typeface="Barlow Condensed"/>
                        <a:cs typeface="Barlow Condensed"/>
                        <a:sym typeface="Barlow Condensed"/>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D9EAD3"/>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1800" u="none" strike="noStrike" cap="none">
                          <a:latin typeface="Barlow Condensed"/>
                          <a:ea typeface="Barlow Condensed"/>
                          <a:cs typeface="Barlow Condensed"/>
                          <a:sym typeface="Barlow Condensed"/>
                        </a:rPr>
                        <a:t>Income</a:t>
                      </a:r>
                      <a:endParaRPr sz="1800" u="none" strike="noStrike" cap="none">
                        <a:latin typeface="Barlow Condensed"/>
                        <a:ea typeface="Barlow Condensed"/>
                        <a:cs typeface="Barlow Condensed"/>
                        <a:sym typeface="Barlow Condensed"/>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D9EAD3"/>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1800" u="none" strike="noStrike" cap="none">
                          <a:latin typeface="Barlow Condensed"/>
                          <a:ea typeface="Barlow Condensed"/>
                          <a:cs typeface="Barlow Condensed"/>
                          <a:sym typeface="Barlow Condensed"/>
                        </a:rPr>
                        <a:t>Education</a:t>
                      </a:r>
                      <a:endParaRPr sz="1800" u="none" strike="noStrike" cap="none">
                        <a:latin typeface="Barlow Condensed"/>
                        <a:ea typeface="Barlow Condensed"/>
                        <a:cs typeface="Barlow Condensed"/>
                        <a:sym typeface="Barlow Condensed"/>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D9EAD3"/>
                    </a:solidFill>
                  </a:tcPr>
                </a:tc>
                <a:extLst>
                  <a:ext uri="{0D108BD9-81ED-4DB2-BD59-A6C34878D82A}">
                    <a16:rowId xmlns:a16="http://schemas.microsoft.com/office/drawing/2014/main" val="10000"/>
                  </a:ext>
                </a:extLst>
              </a:tr>
              <a:tr h="1084125">
                <a:tc>
                  <a:txBody>
                    <a:bodyPr/>
                    <a:lstStyle/>
                    <a:p>
                      <a:pPr marL="0" marR="0" lvl="0" indent="0" algn="ctr" rtl="0">
                        <a:lnSpc>
                          <a:spcPct val="100000"/>
                        </a:lnSpc>
                        <a:spcBef>
                          <a:spcPts val="0"/>
                        </a:spcBef>
                        <a:spcAft>
                          <a:spcPts val="0"/>
                        </a:spcAft>
                        <a:buClr>
                          <a:srgbClr val="000000"/>
                        </a:buClr>
                        <a:buSzPts val="2000"/>
                        <a:buFont typeface="Arial"/>
                        <a:buNone/>
                      </a:pPr>
                      <a:r>
                        <a:rPr lang="en-US" sz="1800" u="none" strike="noStrike" cap="none">
                          <a:latin typeface="Barlow Condensed"/>
                          <a:ea typeface="Barlow Condensed"/>
                          <a:cs typeface="Barlow Condensed"/>
                          <a:sym typeface="Barlow Condensed"/>
                        </a:rPr>
                        <a:t>Work force,</a:t>
                      </a:r>
                      <a:endParaRPr sz="1800" u="none" strike="noStrike" cap="none">
                        <a:latin typeface="Barlow Condensed"/>
                        <a:ea typeface="Barlow Condensed"/>
                        <a:cs typeface="Barlow Condensed"/>
                        <a:sym typeface="Barlow Condensed"/>
                      </a:endParaRPr>
                    </a:p>
                    <a:p>
                      <a:pPr marL="0" marR="0" lvl="0" indent="0" algn="ctr" rtl="0">
                        <a:lnSpc>
                          <a:spcPct val="100000"/>
                        </a:lnSpc>
                        <a:spcBef>
                          <a:spcPts val="0"/>
                        </a:spcBef>
                        <a:spcAft>
                          <a:spcPts val="0"/>
                        </a:spcAft>
                        <a:buClr>
                          <a:srgbClr val="000000"/>
                        </a:buClr>
                        <a:buSzPts val="2000"/>
                        <a:buFont typeface="Arial"/>
                        <a:buNone/>
                      </a:pPr>
                      <a:r>
                        <a:rPr lang="en-US" sz="1800" u="none" strike="noStrike" cap="none">
                          <a:latin typeface="Barlow Condensed"/>
                          <a:ea typeface="Barlow Condensed"/>
                          <a:cs typeface="Barlow Condensed"/>
                          <a:sym typeface="Barlow Condensed"/>
                        </a:rPr>
                        <a:t>Unemployment, occupation</a:t>
                      </a:r>
                      <a:endParaRPr sz="1800" u="none" strike="noStrike" cap="none">
                        <a:latin typeface="Barlow Condensed"/>
                        <a:ea typeface="Barlow Condensed"/>
                        <a:cs typeface="Barlow Condensed"/>
                        <a:sym typeface="Barlow Condensed"/>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1800" u="none" strike="noStrike" cap="none">
                          <a:latin typeface="Barlow Condensed"/>
                          <a:ea typeface="Barlow Condensed"/>
                          <a:cs typeface="Barlow Condensed"/>
                          <a:sym typeface="Barlow Condensed"/>
                        </a:rPr>
                        <a:t>Income below poverty, household information</a:t>
                      </a:r>
                      <a:endParaRPr sz="1800" u="none" strike="noStrike" cap="none">
                        <a:latin typeface="Barlow Condensed"/>
                        <a:ea typeface="Barlow Condensed"/>
                        <a:cs typeface="Barlow Condensed"/>
                        <a:sym typeface="Barlow Condensed"/>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800" u="none" strike="noStrike" cap="none">
                          <a:solidFill>
                            <a:srgbClr val="3C4043"/>
                          </a:solidFill>
                          <a:highlight>
                            <a:srgbClr val="FFFFFF"/>
                          </a:highlight>
                          <a:latin typeface="Barlow Condensed"/>
                          <a:ea typeface="Barlow Condensed"/>
                          <a:cs typeface="Barlow Condensed"/>
                          <a:sym typeface="Barlow Condensed"/>
                        </a:rPr>
                        <a:t>Education attainment</a:t>
                      </a:r>
                      <a:endParaRPr sz="1800" u="none" strike="noStrike" cap="none">
                        <a:latin typeface="Barlow Condensed"/>
                        <a:ea typeface="Barlow Condensed"/>
                        <a:cs typeface="Barlow Condensed"/>
                        <a:sym typeface="Barlow Condensed"/>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94" name="Google Shape;294;p8"/>
          <p:cNvSpPr txBox="1"/>
          <p:nvPr/>
        </p:nvSpPr>
        <p:spPr>
          <a:xfrm>
            <a:off x="437700" y="118872"/>
            <a:ext cx="3496800" cy="778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rgbClr val="CCCCCC"/>
                </a:solidFill>
                <a:latin typeface="Barlow Condensed SemiBold"/>
                <a:ea typeface="Barlow Condensed SemiBold"/>
                <a:cs typeface="Barlow Condensed SemiBold"/>
                <a:sym typeface="Barlow Condensed SemiBold"/>
              </a:rPr>
              <a:t>4. Data Overview</a:t>
            </a:r>
            <a:endParaRPr sz="2600">
              <a:solidFill>
                <a:srgbClr val="CCCCCC"/>
              </a:solidFill>
              <a:latin typeface="Barlow Condensed SemiBold"/>
              <a:ea typeface="Barlow Condensed SemiBold"/>
              <a:cs typeface="Barlow Condensed SemiBold"/>
              <a:sym typeface="Barlow Condensed SemiBold"/>
            </a:endParaRPr>
          </a:p>
        </p:txBody>
      </p:sp>
      <p:sp>
        <p:nvSpPr>
          <p:cNvPr id="295" name="Google Shape;295;p8"/>
          <p:cNvSpPr/>
          <p:nvPr/>
        </p:nvSpPr>
        <p:spPr>
          <a:xfrm>
            <a:off x="4534600" y="1601650"/>
            <a:ext cx="946800" cy="880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Barlow Condensed SemiBold"/>
                <a:ea typeface="Barlow Condensed SemiBold"/>
                <a:cs typeface="Barlow Condensed SemiBold"/>
                <a:sym typeface="Barlow Condensed SemiBold"/>
              </a:rPr>
              <a:t>County</a:t>
            </a:r>
            <a:endParaRPr sz="1800">
              <a:solidFill>
                <a:srgbClr val="FFFFFF"/>
              </a:solidFill>
              <a:latin typeface="Barlow Condensed SemiBold"/>
              <a:ea typeface="Barlow Condensed SemiBold"/>
              <a:cs typeface="Barlow Condensed SemiBold"/>
              <a:sym typeface="Barlow Condensed SemiBold"/>
            </a:endParaRPr>
          </a:p>
        </p:txBody>
      </p:sp>
      <p:pic>
        <p:nvPicPr>
          <p:cNvPr id="296" name="Google Shape;296;p8"/>
          <p:cNvPicPr preferRelativeResize="0"/>
          <p:nvPr/>
        </p:nvPicPr>
        <p:blipFill rotWithShape="1">
          <a:blip r:embed="rId3">
            <a:alphaModFix/>
          </a:blip>
          <a:srcRect/>
          <a:stretch/>
        </p:blipFill>
        <p:spPr>
          <a:xfrm>
            <a:off x="10829925" y="374350"/>
            <a:ext cx="946774" cy="328775"/>
          </a:xfrm>
          <a:prstGeom prst="rect">
            <a:avLst/>
          </a:prstGeom>
          <a:noFill/>
          <a:ln>
            <a:noFill/>
          </a:ln>
        </p:spPr>
      </p:pic>
      <p:sp>
        <p:nvSpPr>
          <p:cNvPr id="297" name="Google Shape;297;p8"/>
          <p:cNvSpPr/>
          <p:nvPr/>
        </p:nvSpPr>
        <p:spPr>
          <a:xfrm>
            <a:off x="1892000" y="2835950"/>
            <a:ext cx="951000" cy="877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Barlow Condensed SemiBold"/>
                <a:ea typeface="Barlow Condensed SemiBold"/>
                <a:cs typeface="Barlow Condensed SemiBold"/>
                <a:sym typeface="Barlow Condensed SemiBold"/>
              </a:rPr>
              <a:t>School District</a:t>
            </a:r>
            <a:endParaRPr sz="1800">
              <a:solidFill>
                <a:srgbClr val="FFFFFF"/>
              </a:solidFill>
              <a:latin typeface="Barlow Condensed SemiBold"/>
              <a:ea typeface="Barlow Condensed SemiBold"/>
              <a:cs typeface="Barlow Condensed SemiBold"/>
              <a:sym typeface="Barlow Condensed SemiBold"/>
            </a:endParaRPr>
          </a:p>
        </p:txBody>
      </p:sp>
      <p:sp>
        <p:nvSpPr>
          <p:cNvPr id="298" name="Google Shape;298;p8"/>
          <p:cNvSpPr/>
          <p:nvPr/>
        </p:nvSpPr>
        <p:spPr>
          <a:xfrm>
            <a:off x="7173000" y="2835950"/>
            <a:ext cx="951000" cy="8778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1"/>
                </a:solidFill>
                <a:latin typeface="Barlow Condensed SemiBold"/>
                <a:ea typeface="Barlow Condensed SemiBold"/>
                <a:cs typeface="Barlow Condensed SemiBold"/>
                <a:sym typeface="Barlow Condensed SemiBold"/>
              </a:rPr>
              <a:t>Tract</a:t>
            </a:r>
            <a:endParaRPr sz="1800">
              <a:solidFill>
                <a:schemeClr val="lt1"/>
              </a:solidFill>
              <a:latin typeface="Barlow Condensed SemiBold"/>
              <a:ea typeface="Barlow Condensed SemiBold"/>
              <a:cs typeface="Barlow Condensed SemiBold"/>
              <a:sym typeface="Barlow Condensed SemiBold"/>
            </a:endParaRPr>
          </a:p>
        </p:txBody>
      </p:sp>
      <p:sp>
        <p:nvSpPr>
          <p:cNvPr id="299" name="Google Shape;299;p8"/>
          <p:cNvSpPr txBox="1">
            <a:spLocks noGrp="1"/>
          </p:cNvSpPr>
          <p:nvPr>
            <p:ph type="title"/>
          </p:nvPr>
        </p:nvSpPr>
        <p:spPr>
          <a:xfrm>
            <a:off x="437700" y="484625"/>
            <a:ext cx="10246800" cy="677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3600">
                <a:solidFill>
                  <a:srgbClr val="990000"/>
                </a:solidFill>
                <a:latin typeface="Barlow Condensed SemiBold"/>
                <a:ea typeface="Barlow Condensed SemiBold"/>
                <a:cs typeface="Barlow Condensed SemiBold"/>
                <a:sym typeface="Barlow Condensed SemiBold"/>
              </a:rPr>
              <a:t>To test capability of Neo4j, we need data from 7 domains with differe</a:t>
            </a:r>
            <a:r>
              <a:rPr lang="en-US" sz="4000">
                <a:solidFill>
                  <a:srgbClr val="990000"/>
                </a:solidFill>
                <a:latin typeface="Barlow Condensed SemiBold"/>
                <a:ea typeface="Barlow Condensed SemiBold"/>
                <a:cs typeface="Barlow Condensed SemiBold"/>
                <a:sym typeface="Barlow Condensed SemiBold"/>
              </a:rPr>
              <a:t>nt granularity</a:t>
            </a:r>
            <a:endParaRPr sz="4000">
              <a:solidFill>
                <a:srgbClr val="990000"/>
              </a:solidFill>
              <a:latin typeface="Barlow Condensed SemiBold"/>
              <a:ea typeface="Barlow Condensed SemiBold"/>
              <a:cs typeface="Barlow Condensed SemiBold"/>
              <a:sym typeface="Barlow Condensed SemiBold"/>
            </a:endParaRPr>
          </a:p>
        </p:txBody>
      </p:sp>
      <p:cxnSp>
        <p:nvCxnSpPr>
          <p:cNvPr id="300" name="Google Shape;300;p8"/>
          <p:cNvCxnSpPr>
            <a:stCxn id="295" idx="2"/>
            <a:endCxn id="297" idx="0"/>
          </p:cNvCxnSpPr>
          <p:nvPr/>
        </p:nvCxnSpPr>
        <p:spPr>
          <a:xfrm rot="5400000">
            <a:off x="3511000" y="1338850"/>
            <a:ext cx="353400" cy="2640600"/>
          </a:xfrm>
          <a:prstGeom prst="bentConnector3">
            <a:avLst>
              <a:gd name="adj1" fmla="val 50014"/>
            </a:avLst>
          </a:prstGeom>
          <a:noFill/>
          <a:ln w="9525" cap="flat" cmpd="sng">
            <a:solidFill>
              <a:schemeClr val="dk2"/>
            </a:solidFill>
            <a:prstDash val="solid"/>
            <a:round/>
            <a:headEnd type="none" w="med" len="med"/>
            <a:tailEnd type="none" w="med" len="med"/>
          </a:ln>
        </p:spPr>
      </p:cxnSp>
      <p:cxnSp>
        <p:nvCxnSpPr>
          <p:cNvPr id="301" name="Google Shape;301;p8"/>
          <p:cNvCxnSpPr>
            <a:stCxn id="295" idx="2"/>
            <a:endCxn id="298" idx="0"/>
          </p:cNvCxnSpPr>
          <p:nvPr/>
        </p:nvCxnSpPr>
        <p:spPr>
          <a:xfrm rot="-5400000" flipH="1">
            <a:off x="6151600" y="1338850"/>
            <a:ext cx="353400" cy="2640600"/>
          </a:xfrm>
          <a:prstGeom prst="bentConnector3">
            <a:avLst>
              <a:gd name="adj1" fmla="val 50014"/>
            </a:avLst>
          </a:prstGeom>
          <a:noFill/>
          <a:ln w="9525" cap="flat" cmpd="sng">
            <a:solidFill>
              <a:schemeClr val="dk2"/>
            </a:solidFill>
            <a:prstDash val="solid"/>
            <a:round/>
            <a:headEnd type="none" w="med" len="med"/>
            <a:tailEnd type="none" w="med" len="med"/>
          </a:ln>
        </p:spPr>
      </p:cxnSp>
      <p:sp>
        <p:nvSpPr>
          <p:cNvPr id="302" name="Google Shape;302;p8"/>
          <p:cNvSpPr txBox="1"/>
          <p:nvPr/>
        </p:nvSpPr>
        <p:spPr>
          <a:xfrm>
            <a:off x="5596925" y="1530225"/>
            <a:ext cx="4157700" cy="778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Barlow Condensed"/>
              <a:buChar char="●"/>
            </a:pPr>
            <a:r>
              <a:rPr lang="en-US" sz="1800">
                <a:latin typeface="Barlow Condensed"/>
                <a:ea typeface="Barlow Condensed"/>
                <a:cs typeface="Barlow Condensed"/>
                <a:sym typeface="Barlow Condensed"/>
              </a:rPr>
              <a:t>Justice*: Attorney dashboard</a:t>
            </a:r>
            <a:endParaRPr sz="1800">
              <a:latin typeface="Barlow Condensed"/>
              <a:ea typeface="Barlow Condensed"/>
              <a:cs typeface="Barlow Condensed"/>
              <a:sym typeface="Barlow Condensed"/>
            </a:endParaRPr>
          </a:p>
          <a:p>
            <a:pPr marL="457200" lvl="0" indent="-342900" algn="l" rtl="0">
              <a:spcBef>
                <a:spcPts val="0"/>
              </a:spcBef>
              <a:spcAft>
                <a:spcPts val="0"/>
              </a:spcAft>
              <a:buSzPts val="1800"/>
              <a:buFont typeface="Barlow Condensed"/>
              <a:buChar char="●"/>
            </a:pPr>
            <a:r>
              <a:rPr lang="en-US" sz="1800">
                <a:latin typeface="Barlow Condensed"/>
                <a:ea typeface="Barlow Condensed"/>
                <a:cs typeface="Barlow Condensed"/>
                <a:sym typeface="Barlow Condensed"/>
              </a:rPr>
              <a:t>Demographics</a:t>
            </a:r>
            <a:endParaRPr sz="1800">
              <a:latin typeface="Barlow Condensed"/>
              <a:ea typeface="Barlow Condensed"/>
              <a:cs typeface="Barlow Condensed"/>
              <a:sym typeface="Barlow Condensed"/>
            </a:endParaRPr>
          </a:p>
          <a:p>
            <a:pPr marL="457200" lvl="0" indent="-342900" algn="l" rtl="0">
              <a:spcBef>
                <a:spcPts val="0"/>
              </a:spcBef>
              <a:spcAft>
                <a:spcPts val="0"/>
              </a:spcAft>
              <a:buSzPts val="1800"/>
              <a:buFont typeface="Barlow Condensed"/>
              <a:buChar char="●"/>
            </a:pPr>
            <a:r>
              <a:rPr lang="en-US" sz="1800">
                <a:latin typeface="Barlow Condensed"/>
                <a:ea typeface="Barlow Condensed"/>
                <a:cs typeface="Barlow Condensed"/>
                <a:sym typeface="Barlow Condensed"/>
              </a:rPr>
              <a:t>Aggregated data from lower hierarchy</a:t>
            </a:r>
            <a:endParaRPr sz="1800">
              <a:latin typeface="Barlow Condensed"/>
              <a:ea typeface="Barlow Condensed"/>
              <a:cs typeface="Barlow Condensed"/>
              <a:sym typeface="Barlow Condensed"/>
            </a:endParaRPr>
          </a:p>
        </p:txBody>
      </p:sp>
      <p:graphicFrame>
        <p:nvGraphicFramePr>
          <p:cNvPr id="303" name="Google Shape;303;p8"/>
          <p:cNvGraphicFramePr/>
          <p:nvPr/>
        </p:nvGraphicFramePr>
        <p:xfrm>
          <a:off x="1293674" y="3781675"/>
          <a:ext cx="2002200" cy="1257045"/>
        </p:xfrm>
        <a:graphic>
          <a:graphicData uri="http://schemas.openxmlformats.org/drawingml/2006/table">
            <a:tbl>
              <a:tblPr>
                <a:noFill/>
                <a:tableStyleId>{77884A8C-38BE-4B13-A564-06F06E90D93F}</a:tableStyleId>
              </a:tblPr>
              <a:tblGrid>
                <a:gridCol w="2002200">
                  <a:extLst>
                    <a:ext uri="{9D8B030D-6E8A-4147-A177-3AD203B41FA5}">
                      <a16:colId xmlns:a16="http://schemas.microsoft.com/office/drawing/2014/main" val="20000"/>
                    </a:ext>
                  </a:extLst>
                </a:gridCol>
              </a:tblGrid>
              <a:tr h="352150">
                <a:tc>
                  <a:txBody>
                    <a:bodyPr/>
                    <a:lstStyle/>
                    <a:p>
                      <a:pPr marL="0" marR="0" lvl="0" indent="0" algn="ctr" rtl="0">
                        <a:lnSpc>
                          <a:spcPct val="100000"/>
                        </a:lnSpc>
                        <a:spcBef>
                          <a:spcPts val="0"/>
                        </a:spcBef>
                        <a:spcAft>
                          <a:spcPts val="0"/>
                        </a:spcAft>
                        <a:buClr>
                          <a:srgbClr val="000000"/>
                        </a:buClr>
                        <a:buSzPts val="2000"/>
                        <a:buFont typeface="Arial"/>
                        <a:buNone/>
                      </a:pPr>
                      <a:r>
                        <a:rPr lang="en-US" sz="1800">
                          <a:latin typeface="Barlow Condensed"/>
                          <a:ea typeface="Barlow Condensed"/>
                          <a:cs typeface="Barlow Condensed"/>
                          <a:sym typeface="Barlow Condensed"/>
                        </a:rPr>
                        <a:t>Education</a:t>
                      </a:r>
                      <a:endParaRPr sz="1800" u="none" strike="noStrike" cap="none">
                        <a:latin typeface="Barlow Condensed"/>
                        <a:ea typeface="Barlow Condensed"/>
                        <a:cs typeface="Barlow Condensed"/>
                        <a:sym typeface="Barlow Condensed"/>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799875">
                <a:tc>
                  <a:txBody>
                    <a:bodyPr/>
                    <a:lstStyle/>
                    <a:p>
                      <a:pPr marL="0" marR="0" lvl="0" indent="0" algn="ctr" rtl="0">
                        <a:lnSpc>
                          <a:spcPct val="100000"/>
                        </a:lnSpc>
                        <a:spcBef>
                          <a:spcPts val="0"/>
                        </a:spcBef>
                        <a:spcAft>
                          <a:spcPts val="0"/>
                        </a:spcAft>
                        <a:buClr>
                          <a:srgbClr val="000000"/>
                        </a:buClr>
                        <a:buSzPts val="2000"/>
                        <a:buFont typeface="Arial"/>
                        <a:buNone/>
                      </a:pPr>
                      <a:r>
                        <a:rPr lang="en-US" sz="1800">
                          <a:latin typeface="Barlow Condensed"/>
                          <a:ea typeface="Barlow Condensed"/>
                          <a:cs typeface="Barlow Condensed"/>
                          <a:sym typeface="Barlow Condensed"/>
                        </a:rPr>
                        <a:t>ACT Score</a:t>
                      </a:r>
                      <a:endParaRPr sz="1800">
                        <a:latin typeface="Barlow Condensed"/>
                        <a:ea typeface="Barlow Condensed"/>
                        <a:cs typeface="Barlow Condensed"/>
                        <a:sym typeface="Barlow Condensed"/>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04" name="Google Shape;304;p8"/>
          <p:cNvGraphicFramePr/>
          <p:nvPr/>
        </p:nvGraphicFramePr>
        <p:xfrm>
          <a:off x="4186874" y="5301675"/>
          <a:ext cx="6977800" cy="1462980"/>
        </p:xfrm>
        <a:graphic>
          <a:graphicData uri="http://schemas.openxmlformats.org/drawingml/2006/table">
            <a:tbl>
              <a:tblPr>
                <a:noFill/>
                <a:tableStyleId>{77884A8C-38BE-4B13-A564-06F06E90D93F}</a:tableStyleId>
              </a:tblPr>
              <a:tblGrid>
                <a:gridCol w="1744450">
                  <a:extLst>
                    <a:ext uri="{9D8B030D-6E8A-4147-A177-3AD203B41FA5}">
                      <a16:colId xmlns:a16="http://schemas.microsoft.com/office/drawing/2014/main" val="20000"/>
                    </a:ext>
                  </a:extLst>
                </a:gridCol>
                <a:gridCol w="1744450">
                  <a:extLst>
                    <a:ext uri="{9D8B030D-6E8A-4147-A177-3AD203B41FA5}">
                      <a16:colId xmlns:a16="http://schemas.microsoft.com/office/drawing/2014/main" val="20001"/>
                    </a:ext>
                  </a:extLst>
                </a:gridCol>
                <a:gridCol w="1744450">
                  <a:extLst>
                    <a:ext uri="{9D8B030D-6E8A-4147-A177-3AD203B41FA5}">
                      <a16:colId xmlns:a16="http://schemas.microsoft.com/office/drawing/2014/main" val="20002"/>
                    </a:ext>
                  </a:extLst>
                </a:gridCol>
                <a:gridCol w="1744450">
                  <a:extLst>
                    <a:ext uri="{9D8B030D-6E8A-4147-A177-3AD203B41FA5}">
                      <a16:colId xmlns:a16="http://schemas.microsoft.com/office/drawing/2014/main" val="20003"/>
                    </a:ext>
                  </a:extLst>
                </a:gridCol>
              </a:tblGrid>
              <a:tr h="393000">
                <a:tc>
                  <a:txBody>
                    <a:bodyPr/>
                    <a:lstStyle/>
                    <a:p>
                      <a:pPr marL="0" marR="0" lvl="0" indent="0" algn="ctr" rtl="0">
                        <a:lnSpc>
                          <a:spcPct val="100000"/>
                        </a:lnSpc>
                        <a:spcBef>
                          <a:spcPts val="0"/>
                        </a:spcBef>
                        <a:spcAft>
                          <a:spcPts val="0"/>
                        </a:spcAft>
                        <a:buClr>
                          <a:srgbClr val="000000"/>
                        </a:buClr>
                        <a:buSzPts val="2000"/>
                        <a:buFont typeface="Arial"/>
                        <a:buNone/>
                      </a:pPr>
                      <a:r>
                        <a:rPr lang="en-US" sz="1800" u="none" strike="noStrike" cap="none">
                          <a:latin typeface="Barlow Condensed"/>
                          <a:ea typeface="Barlow Condensed"/>
                          <a:cs typeface="Barlow Condensed"/>
                          <a:sym typeface="Barlow Condensed"/>
                        </a:rPr>
                        <a:t>Health</a:t>
                      </a:r>
                      <a:endParaRPr sz="1800" u="none" strike="noStrike" cap="none">
                        <a:latin typeface="Barlow Condensed"/>
                        <a:ea typeface="Barlow Condensed"/>
                        <a:cs typeface="Barlow Condensed"/>
                        <a:sym typeface="Barlow Condensed"/>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D9EAD3"/>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1800" u="none" strike="noStrike" cap="none">
                          <a:latin typeface="Barlow Condensed"/>
                          <a:ea typeface="Barlow Condensed"/>
                          <a:cs typeface="Barlow Condensed"/>
                          <a:sym typeface="Barlow Condensed"/>
                        </a:rPr>
                        <a:t>Transportation</a:t>
                      </a:r>
                      <a:endParaRPr sz="1800" u="none" strike="noStrike" cap="none">
                        <a:latin typeface="Barlow Condensed"/>
                        <a:ea typeface="Barlow Condensed"/>
                        <a:cs typeface="Barlow Condensed"/>
                        <a:sym typeface="Barlow Condensed"/>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D9EAD3"/>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1800" u="none" strike="noStrike" cap="none">
                          <a:latin typeface="Barlow Condensed"/>
                          <a:ea typeface="Barlow Condensed"/>
                          <a:cs typeface="Barlow Condensed"/>
                          <a:sym typeface="Barlow Condensed"/>
                        </a:rPr>
                        <a:t>Housing</a:t>
                      </a:r>
                      <a:endParaRPr sz="1800" u="none" strike="noStrike" cap="none">
                        <a:solidFill>
                          <a:srgbClr val="3C4043"/>
                        </a:solidFill>
                        <a:highlight>
                          <a:srgbClr val="FFFFFF"/>
                        </a:highlight>
                        <a:latin typeface="Barlow Condensed"/>
                        <a:ea typeface="Barlow Condensed"/>
                        <a:cs typeface="Barlow Condensed"/>
                        <a:sym typeface="Barlow Condensed"/>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D9EAD3"/>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1800">
                          <a:latin typeface="Barlow Condensed"/>
                          <a:ea typeface="Barlow Condensed"/>
                          <a:cs typeface="Barlow Condensed"/>
                          <a:sym typeface="Barlow Condensed"/>
                        </a:rPr>
                        <a:t>Others</a:t>
                      </a:r>
                      <a:endParaRPr sz="1800" u="none" strike="noStrike" cap="none">
                        <a:latin typeface="Barlow Condensed"/>
                        <a:ea typeface="Barlow Condensed"/>
                        <a:cs typeface="Barlow Condensed"/>
                        <a:sym typeface="Barlow Condensed"/>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D9D9D9"/>
                      </a:solidFill>
                      <a:prstDash val="solid"/>
                      <a:round/>
                      <a:headEnd type="none" w="sm" len="sm"/>
                      <a:tailEnd type="none" w="sm" len="sm"/>
                    </a:lnB>
                    <a:solidFill>
                      <a:srgbClr val="D9EAD3"/>
                    </a:solidFill>
                  </a:tcPr>
                </a:tc>
                <a:extLst>
                  <a:ext uri="{0D108BD9-81ED-4DB2-BD59-A6C34878D82A}">
                    <a16:rowId xmlns:a16="http://schemas.microsoft.com/office/drawing/2014/main" val="10000"/>
                  </a:ext>
                </a:extLst>
              </a:tr>
              <a:tr h="865950">
                <a:tc>
                  <a:txBody>
                    <a:bodyPr/>
                    <a:lstStyle/>
                    <a:p>
                      <a:pPr marL="0" marR="0" lvl="0" indent="0" algn="ctr" rtl="0">
                        <a:lnSpc>
                          <a:spcPct val="100000"/>
                        </a:lnSpc>
                        <a:spcBef>
                          <a:spcPts val="0"/>
                        </a:spcBef>
                        <a:spcAft>
                          <a:spcPts val="0"/>
                        </a:spcAft>
                        <a:buClr>
                          <a:srgbClr val="000000"/>
                        </a:buClr>
                        <a:buSzPts val="2000"/>
                        <a:buFont typeface="Arial"/>
                        <a:buNone/>
                      </a:pPr>
                      <a:r>
                        <a:rPr lang="en-US" sz="1800">
                          <a:latin typeface="Barlow Condensed"/>
                          <a:ea typeface="Barlow Condensed"/>
                          <a:cs typeface="Barlow Condensed"/>
                          <a:sym typeface="Barlow Condensed"/>
                        </a:rPr>
                        <a:t>I</a:t>
                      </a:r>
                      <a:r>
                        <a:rPr lang="en-US" sz="1800" u="none" strike="noStrike" cap="none">
                          <a:latin typeface="Barlow Condensed"/>
                          <a:ea typeface="Barlow Condensed"/>
                          <a:cs typeface="Barlow Condensed"/>
                          <a:sym typeface="Barlow Condensed"/>
                        </a:rPr>
                        <a:t>nsurance, L</a:t>
                      </a:r>
                      <a:r>
                        <a:rPr lang="en-US" sz="1800">
                          <a:latin typeface="Barlow Condensed"/>
                          <a:ea typeface="Barlow Condensed"/>
                          <a:cs typeface="Barlow Condensed"/>
                          <a:sym typeface="Barlow Condensed"/>
                        </a:rPr>
                        <a:t>ife expectancy</a:t>
                      </a:r>
                      <a:endParaRPr sz="1800" u="none" strike="noStrike" cap="none">
                        <a:latin typeface="Barlow Condensed"/>
                        <a:ea typeface="Barlow Condensed"/>
                        <a:cs typeface="Barlow Condensed"/>
                        <a:sym typeface="Barlow Condensed"/>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1800" u="none" strike="noStrike" cap="none">
                          <a:latin typeface="Barlow Condensed"/>
                          <a:ea typeface="Barlow Condensed"/>
                          <a:cs typeface="Barlow Condensed"/>
                          <a:sym typeface="Barlow Condensed"/>
                        </a:rPr>
                        <a:t>Travel time</a:t>
                      </a:r>
                      <a:endParaRPr sz="1800" u="none" strike="noStrike" cap="none">
                        <a:latin typeface="Barlow Condensed"/>
                        <a:ea typeface="Barlow Condensed"/>
                        <a:cs typeface="Barlow Condensed"/>
                        <a:sym typeface="Barlow Condensed"/>
                      </a:endParaRPr>
                    </a:p>
                    <a:p>
                      <a:pPr marL="0" marR="0" lvl="0" indent="0" algn="ctr" rtl="0">
                        <a:lnSpc>
                          <a:spcPct val="100000"/>
                        </a:lnSpc>
                        <a:spcBef>
                          <a:spcPts val="0"/>
                        </a:spcBef>
                        <a:spcAft>
                          <a:spcPts val="0"/>
                        </a:spcAft>
                        <a:buClr>
                          <a:srgbClr val="000000"/>
                        </a:buClr>
                        <a:buSzPts val="2000"/>
                        <a:buFont typeface="Arial"/>
                        <a:buNone/>
                      </a:pPr>
                      <a:r>
                        <a:rPr lang="en-US" sz="1800" u="none" strike="noStrike" cap="none">
                          <a:latin typeface="Barlow Condensed"/>
                          <a:ea typeface="Barlow Condensed"/>
                          <a:cs typeface="Barlow Condensed"/>
                          <a:sym typeface="Barlow Condensed"/>
                        </a:rPr>
                        <a:t> to work</a:t>
                      </a:r>
                      <a:endParaRPr sz="1800" u="none" strike="noStrike" cap="none">
                        <a:latin typeface="Barlow Condensed"/>
                        <a:ea typeface="Barlow Condensed"/>
                        <a:cs typeface="Barlow Condensed"/>
                        <a:sym typeface="Barlow Condensed"/>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800" u="none" strike="noStrike" cap="none">
                          <a:solidFill>
                            <a:srgbClr val="3C4043"/>
                          </a:solidFill>
                          <a:highlight>
                            <a:srgbClr val="FFFFFF"/>
                          </a:highlight>
                          <a:latin typeface="Barlow Condensed"/>
                          <a:ea typeface="Barlow Condensed"/>
                          <a:cs typeface="Barlow Condensed"/>
                          <a:sym typeface="Barlow Condensed"/>
                        </a:rPr>
                        <a:t>Occupancy by Owned</a:t>
                      </a:r>
                      <a:endParaRPr sz="1800" u="none" strike="noStrike" cap="none">
                        <a:solidFill>
                          <a:srgbClr val="3C4043"/>
                        </a:solidFill>
                        <a:highlight>
                          <a:srgbClr val="FFFFFF"/>
                        </a:highlight>
                        <a:latin typeface="Barlow Condensed"/>
                        <a:ea typeface="Barlow Condensed"/>
                        <a:cs typeface="Barlow Condensed"/>
                        <a:sym typeface="Barlow Condensed"/>
                      </a:endParaRPr>
                    </a:p>
                    <a:p>
                      <a:pPr marL="0" marR="0" lvl="0" indent="0" algn="ctr" rtl="0">
                        <a:lnSpc>
                          <a:spcPct val="100000"/>
                        </a:lnSpc>
                        <a:spcBef>
                          <a:spcPts val="0"/>
                        </a:spcBef>
                        <a:spcAft>
                          <a:spcPts val="0"/>
                        </a:spcAft>
                        <a:buClr>
                          <a:schemeClr val="dk1"/>
                        </a:buClr>
                        <a:buSzPts val="1100"/>
                        <a:buFont typeface="Arial"/>
                        <a:buNone/>
                      </a:pPr>
                      <a:r>
                        <a:rPr lang="en-US" sz="1800" u="none" strike="noStrike" cap="none">
                          <a:solidFill>
                            <a:srgbClr val="3C4043"/>
                          </a:solidFill>
                          <a:highlight>
                            <a:srgbClr val="FFFFFF"/>
                          </a:highlight>
                          <a:latin typeface="Barlow Condensed"/>
                          <a:ea typeface="Barlow Condensed"/>
                          <a:cs typeface="Barlow Condensed"/>
                          <a:sym typeface="Barlow Condensed"/>
                        </a:rPr>
                        <a:t> &amp; Rented</a:t>
                      </a:r>
                      <a:endParaRPr sz="1800" u="none" strike="noStrike" cap="none">
                        <a:solidFill>
                          <a:srgbClr val="3C4043"/>
                        </a:solidFill>
                        <a:highlight>
                          <a:srgbClr val="FFFFFF"/>
                        </a:highlight>
                        <a:latin typeface="Barlow Condensed"/>
                        <a:ea typeface="Barlow Condensed"/>
                        <a:cs typeface="Barlow Condensed"/>
                        <a:sym typeface="Barlow Condensed"/>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1800">
                          <a:latin typeface="Barlow Condensed"/>
                          <a:ea typeface="Barlow Condensed"/>
                          <a:cs typeface="Barlow Condensed"/>
                          <a:sym typeface="Barlow Condensed"/>
                        </a:rPr>
                        <a:t>Demographic,</a:t>
                      </a:r>
                      <a:endParaRPr sz="1800">
                        <a:latin typeface="Barlow Condensed"/>
                        <a:ea typeface="Barlow Condensed"/>
                        <a:cs typeface="Barlow Condensed"/>
                        <a:sym typeface="Barlow Condensed"/>
                      </a:endParaRPr>
                    </a:p>
                    <a:p>
                      <a:pPr marL="0" marR="0" lvl="0" indent="0" algn="ctr" rtl="0">
                        <a:lnSpc>
                          <a:spcPct val="100000"/>
                        </a:lnSpc>
                        <a:spcBef>
                          <a:spcPts val="0"/>
                        </a:spcBef>
                        <a:spcAft>
                          <a:spcPts val="0"/>
                        </a:spcAft>
                        <a:buClr>
                          <a:srgbClr val="000000"/>
                        </a:buClr>
                        <a:buSzPts val="2000"/>
                        <a:buFont typeface="Arial"/>
                        <a:buNone/>
                      </a:pPr>
                      <a:r>
                        <a:rPr lang="en-US" sz="1800">
                          <a:latin typeface="Barlow Condensed"/>
                          <a:ea typeface="Barlow Condensed"/>
                          <a:cs typeface="Barlow Condensed"/>
                          <a:sym typeface="Barlow Condensed"/>
                        </a:rPr>
                        <a:t>SNAP information</a:t>
                      </a:r>
                      <a:endParaRPr sz="1800" u="none" strike="noStrike" cap="none">
                        <a:solidFill>
                          <a:srgbClr val="3C4043"/>
                        </a:solidFill>
                        <a:highlight>
                          <a:srgbClr val="FFFFFF"/>
                        </a:highlight>
                        <a:latin typeface="Barlow Condensed"/>
                        <a:ea typeface="Barlow Condensed"/>
                        <a:cs typeface="Barlow Condensed"/>
                        <a:sym typeface="Barlow Condensed"/>
                      </a:endParaRPr>
                    </a:p>
                  </a:txBody>
                  <a:tcPr marL="91425" marR="91425"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05" name="Google Shape;305;p8"/>
          <p:cNvSpPr txBox="1"/>
          <p:nvPr/>
        </p:nvSpPr>
        <p:spPr>
          <a:xfrm>
            <a:off x="185750" y="6486525"/>
            <a:ext cx="30003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B7B7B7"/>
                </a:solidFill>
                <a:latin typeface="Calibri"/>
                <a:ea typeface="Calibri"/>
                <a:cs typeface="Calibri"/>
                <a:sym typeface="Calibri"/>
              </a:rPr>
              <a:t>* Justice data is pending import</a:t>
            </a:r>
            <a:endParaRPr>
              <a:solidFill>
                <a:srgbClr val="B7B7B7"/>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8110b298e1_6_51"/>
          <p:cNvSpPr txBox="1">
            <a:spLocks noGrp="1"/>
          </p:cNvSpPr>
          <p:nvPr>
            <p:ph type="title"/>
          </p:nvPr>
        </p:nvSpPr>
        <p:spPr>
          <a:xfrm>
            <a:off x="437700" y="484632"/>
            <a:ext cx="10515600" cy="598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800"/>
              <a:buFont typeface="Arial"/>
              <a:buNone/>
            </a:pPr>
            <a:r>
              <a:rPr lang="en-US" sz="4000">
                <a:solidFill>
                  <a:srgbClr val="990000"/>
                </a:solidFill>
                <a:latin typeface="Barlow Condensed SemiBold"/>
                <a:ea typeface="Barlow Condensed SemiBold"/>
                <a:cs typeface="Barlow Condensed SemiBold"/>
                <a:sym typeface="Barlow Condensed SemiBold"/>
              </a:rPr>
              <a:t>Neo4j Graph Designs Are More Intuitive Than ERDs</a:t>
            </a:r>
            <a:endParaRPr sz="4000">
              <a:solidFill>
                <a:srgbClr val="990000"/>
              </a:solidFill>
              <a:latin typeface="Barlow Condensed SemiBold"/>
              <a:ea typeface="Barlow Condensed SemiBold"/>
              <a:cs typeface="Barlow Condensed SemiBold"/>
              <a:sym typeface="Barlow Condensed SemiBold"/>
            </a:endParaRPr>
          </a:p>
        </p:txBody>
      </p:sp>
      <p:pic>
        <p:nvPicPr>
          <p:cNvPr id="312" name="Google Shape;312;g8110b298e1_6_51"/>
          <p:cNvPicPr preferRelativeResize="0"/>
          <p:nvPr/>
        </p:nvPicPr>
        <p:blipFill rotWithShape="1">
          <a:blip r:embed="rId3">
            <a:alphaModFix/>
          </a:blip>
          <a:srcRect/>
          <a:stretch/>
        </p:blipFill>
        <p:spPr>
          <a:xfrm>
            <a:off x="10829925" y="374350"/>
            <a:ext cx="946774" cy="328775"/>
          </a:xfrm>
          <a:prstGeom prst="rect">
            <a:avLst/>
          </a:prstGeom>
          <a:noFill/>
          <a:ln>
            <a:noFill/>
          </a:ln>
        </p:spPr>
      </p:pic>
      <p:sp>
        <p:nvSpPr>
          <p:cNvPr id="313" name="Google Shape;313;g8110b298e1_6_51"/>
          <p:cNvSpPr txBox="1"/>
          <p:nvPr/>
        </p:nvSpPr>
        <p:spPr>
          <a:xfrm>
            <a:off x="471500" y="6407050"/>
            <a:ext cx="10644300" cy="24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Calibri"/>
                <a:ea typeface="Calibri"/>
                <a:cs typeface="Calibri"/>
                <a:sym typeface="Calibri"/>
              </a:rPr>
              <a:t>* Refer to Technical Document for all nodes and attributes</a:t>
            </a:r>
            <a:endParaRPr sz="1400" b="1" i="1" u="none" strike="noStrike" cap="none">
              <a:solidFill>
                <a:srgbClr val="000000"/>
              </a:solidFill>
              <a:latin typeface="Calibri"/>
              <a:ea typeface="Calibri"/>
              <a:cs typeface="Calibri"/>
              <a:sym typeface="Calibri"/>
            </a:endParaRPr>
          </a:p>
        </p:txBody>
      </p:sp>
      <p:sp>
        <p:nvSpPr>
          <p:cNvPr id="314" name="Google Shape;314;g8110b298e1_6_51"/>
          <p:cNvSpPr/>
          <p:nvPr/>
        </p:nvSpPr>
        <p:spPr>
          <a:xfrm>
            <a:off x="4293938" y="3349550"/>
            <a:ext cx="728700" cy="4572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g8110b298e1_6_51"/>
          <p:cNvSpPr/>
          <p:nvPr/>
        </p:nvSpPr>
        <p:spPr>
          <a:xfrm>
            <a:off x="1447859" y="2107963"/>
            <a:ext cx="2119500" cy="972300"/>
          </a:xfrm>
          <a:prstGeom prst="rect">
            <a:avLst/>
          </a:prstGeom>
          <a:solidFill>
            <a:srgbClr val="3D85C6"/>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SzPts val="1400"/>
              <a:buFont typeface="Arial"/>
              <a:buChar char="●"/>
            </a:pPr>
            <a:r>
              <a:rPr lang="en-US" sz="1400" b="0" i="0" u="none" strike="noStrike" cap="none">
                <a:latin typeface="Arial"/>
                <a:ea typeface="Arial"/>
                <a:cs typeface="Arial"/>
                <a:sym typeface="Arial"/>
              </a:rPr>
              <a:t>Name</a:t>
            </a:r>
            <a:endParaRPr sz="1400" b="0" i="0" u="none" strike="noStrike" cap="none">
              <a:latin typeface="Arial"/>
              <a:ea typeface="Arial"/>
              <a:cs typeface="Arial"/>
              <a:sym typeface="Arial"/>
            </a:endParaRPr>
          </a:p>
          <a:p>
            <a:pPr marL="457200" marR="0" lvl="0" indent="-317500" algn="l" rtl="0">
              <a:lnSpc>
                <a:spcPct val="100000"/>
              </a:lnSpc>
              <a:spcBef>
                <a:spcPts val="0"/>
              </a:spcBef>
              <a:spcAft>
                <a:spcPts val="0"/>
              </a:spcAft>
              <a:buSzPts val="1400"/>
              <a:buFont typeface="Arial"/>
              <a:buChar char="●"/>
            </a:pPr>
            <a:r>
              <a:rPr lang="en-US" sz="1400" b="0" i="0" u="none" strike="noStrike" cap="none">
                <a:latin typeface="Arial"/>
                <a:ea typeface="Arial"/>
                <a:cs typeface="Arial"/>
                <a:sym typeface="Arial"/>
              </a:rPr>
              <a:t>Population</a:t>
            </a:r>
            <a:endParaRPr sz="1400" b="0" i="0" u="none" strike="noStrike" cap="none">
              <a:latin typeface="Arial"/>
              <a:ea typeface="Arial"/>
              <a:cs typeface="Arial"/>
              <a:sym typeface="Arial"/>
            </a:endParaRPr>
          </a:p>
          <a:p>
            <a:pPr marL="457200" marR="0" lvl="0" indent="-317500" algn="l" rtl="0">
              <a:lnSpc>
                <a:spcPct val="100000"/>
              </a:lnSpc>
              <a:spcBef>
                <a:spcPts val="0"/>
              </a:spcBef>
              <a:spcAft>
                <a:spcPts val="0"/>
              </a:spcAft>
              <a:buSzPts val="1400"/>
              <a:buFont typeface="Arial"/>
              <a:buChar char="●"/>
            </a:pPr>
            <a:r>
              <a:rPr lang="en-US" sz="1400" b="0" i="0" u="none" strike="noStrike" cap="none">
                <a:latin typeface="Arial"/>
                <a:ea typeface="Arial"/>
                <a:cs typeface="Arial"/>
                <a:sym typeface="Arial"/>
              </a:rPr>
              <a:t>Racial Distribution</a:t>
            </a:r>
            <a:endParaRPr sz="1400" b="0" i="0" u="none" strike="noStrike" cap="none">
              <a:latin typeface="Arial"/>
              <a:ea typeface="Arial"/>
              <a:cs typeface="Arial"/>
              <a:sym typeface="Arial"/>
            </a:endParaRPr>
          </a:p>
        </p:txBody>
      </p:sp>
      <p:sp>
        <p:nvSpPr>
          <p:cNvPr id="316" name="Google Shape;316;g8110b298e1_6_51"/>
          <p:cNvSpPr/>
          <p:nvPr/>
        </p:nvSpPr>
        <p:spPr>
          <a:xfrm>
            <a:off x="5573100" y="1177300"/>
            <a:ext cx="5780700" cy="3759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solidFill>
                  <a:srgbClr val="FFFFFF"/>
                </a:solidFill>
              </a:rPr>
              <a:t>N</a:t>
            </a:r>
            <a:r>
              <a:rPr lang="en-US" sz="1400" b="1" i="0" u="none" strike="noStrike" cap="none">
                <a:solidFill>
                  <a:srgbClr val="FFFFFF"/>
                </a:solidFill>
                <a:latin typeface="Arial"/>
                <a:ea typeface="Arial"/>
                <a:cs typeface="Arial"/>
                <a:sym typeface="Arial"/>
              </a:rPr>
              <a:t>eo4j Graph Database</a:t>
            </a:r>
            <a:endParaRPr sz="1400" b="1" i="0" u="none" strike="noStrike" cap="none">
              <a:solidFill>
                <a:srgbClr val="FFFFFF"/>
              </a:solidFill>
              <a:latin typeface="Arial"/>
              <a:ea typeface="Arial"/>
              <a:cs typeface="Arial"/>
              <a:sym typeface="Arial"/>
            </a:endParaRPr>
          </a:p>
        </p:txBody>
      </p:sp>
      <p:sp>
        <p:nvSpPr>
          <p:cNvPr id="317" name="Google Shape;317;g8110b298e1_6_51"/>
          <p:cNvSpPr/>
          <p:nvPr/>
        </p:nvSpPr>
        <p:spPr>
          <a:xfrm>
            <a:off x="1447725" y="1177300"/>
            <a:ext cx="2119500" cy="3759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Arial"/>
                <a:ea typeface="Arial"/>
                <a:cs typeface="Arial"/>
                <a:sym typeface="Arial"/>
              </a:rPr>
              <a:t>Open Source Data</a:t>
            </a:r>
            <a:endParaRPr sz="1400" b="1" i="0" u="none" strike="noStrike" cap="none">
              <a:solidFill>
                <a:srgbClr val="FFFFFF"/>
              </a:solidFill>
              <a:latin typeface="Arial"/>
              <a:ea typeface="Arial"/>
              <a:cs typeface="Arial"/>
              <a:sym typeface="Arial"/>
            </a:endParaRPr>
          </a:p>
        </p:txBody>
      </p:sp>
      <p:sp>
        <p:nvSpPr>
          <p:cNvPr id="318" name="Google Shape;318;g8110b298e1_6_51"/>
          <p:cNvSpPr/>
          <p:nvPr/>
        </p:nvSpPr>
        <p:spPr>
          <a:xfrm>
            <a:off x="1447859" y="1655538"/>
            <a:ext cx="2119500" cy="452400"/>
          </a:xfrm>
          <a:prstGeom prst="rect">
            <a:avLst/>
          </a:prstGeom>
          <a:solidFill>
            <a:srgbClr val="3D85C6"/>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latin typeface="Arial"/>
                <a:ea typeface="Arial"/>
                <a:cs typeface="Arial"/>
                <a:sym typeface="Arial"/>
              </a:rPr>
              <a:t>County</a:t>
            </a:r>
            <a:endParaRPr sz="1400" b="1" i="0" u="none" strike="noStrike" cap="none">
              <a:latin typeface="Arial"/>
              <a:ea typeface="Arial"/>
              <a:cs typeface="Arial"/>
              <a:sym typeface="Arial"/>
            </a:endParaRPr>
          </a:p>
        </p:txBody>
      </p:sp>
      <p:sp>
        <p:nvSpPr>
          <p:cNvPr id="319" name="Google Shape;319;g8110b298e1_6_51"/>
          <p:cNvSpPr txBox="1"/>
          <p:nvPr/>
        </p:nvSpPr>
        <p:spPr>
          <a:xfrm>
            <a:off x="437700" y="118875"/>
            <a:ext cx="3982200" cy="778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rgbClr val="CCCCCC"/>
                </a:solidFill>
                <a:latin typeface="Barlow Condensed SemiBold"/>
                <a:ea typeface="Barlow Condensed SemiBold"/>
                <a:cs typeface="Barlow Condensed SemiBold"/>
                <a:sym typeface="Barlow Condensed SemiBold"/>
              </a:rPr>
              <a:t>5. Database Design</a:t>
            </a:r>
            <a:endParaRPr sz="2600">
              <a:solidFill>
                <a:srgbClr val="CCCCCC"/>
              </a:solidFill>
              <a:latin typeface="Barlow Condensed SemiBold"/>
              <a:ea typeface="Barlow Condensed SemiBold"/>
              <a:cs typeface="Barlow Condensed SemiBold"/>
              <a:sym typeface="Barlow Condensed SemiBold"/>
            </a:endParaRPr>
          </a:p>
        </p:txBody>
      </p:sp>
      <p:pic>
        <p:nvPicPr>
          <p:cNvPr id="320" name="Google Shape;320;g8110b298e1_6_51"/>
          <p:cNvPicPr preferRelativeResize="0"/>
          <p:nvPr/>
        </p:nvPicPr>
        <p:blipFill>
          <a:blip r:embed="rId4">
            <a:alphaModFix/>
          </a:blip>
          <a:stretch>
            <a:fillRect/>
          </a:stretch>
        </p:blipFill>
        <p:spPr>
          <a:xfrm>
            <a:off x="5248656" y="1746504"/>
            <a:ext cx="6772275" cy="4343400"/>
          </a:xfrm>
          <a:prstGeom prst="rect">
            <a:avLst/>
          </a:prstGeom>
          <a:noFill/>
          <a:ln>
            <a:noFill/>
          </a:ln>
        </p:spPr>
      </p:pic>
      <p:pic>
        <p:nvPicPr>
          <p:cNvPr id="321" name="Google Shape;321;g8110b298e1_6_51"/>
          <p:cNvPicPr preferRelativeResize="0"/>
          <p:nvPr/>
        </p:nvPicPr>
        <p:blipFill rotWithShape="1">
          <a:blip r:embed="rId5">
            <a:alphaModFix/>
          </a:blip>
          <a:srcRect/>
          <a:stretch/>
        </p:blipFill>
        <p:spPr>
          <a:xfrm>
            <a:off x="6236775" y="2499075"/>
            <a:ext cx="1243725" cy="666625"/>
          </a:xfrm>
          <a:prstGeom prst="rect">
            <a:avLst/>
          </a:prstGeom>
          <a:noFill/>
          <a:ln>
            <a:noFill/>
          </a:ln>
        </p:spPr>
      </p:pic>
      <p:pic>
        <p:nvPicPr>
          <p:cNvPr id="322" name="Google Shape;322;g8110b298e1_6_51"/>
          <p:cNvPicPr preferRelativeResize="0"/>
          <p:nvPr/>
        </p:nvPicPr>
        <p:blipFill rotWithShape="1">
          <a:blip r:embed="rId6">
            <a:alphaModFix/>
          </a:blip>
          <a:srcRect b="72322"/>
          <a:stretch/>
        </p:blipFill>
        <p:spPr>
          <a:xfrm>
            <a:off x="6236775" y="2499075"/>
            <a:ext cx="1243725" cy="184500"/>
          </a:xfrm>
          <a:prstGeom prst="rect">
            <a:avLst/>
          </a:prstGeom>
          <a:noFill/>
          <a:ln>
            <a:noFill/>
          </a:ln>
        </p:spPr>
      </p:pic>
      <p:pic>
        <p:nvPicPr>
          <p:cNvPr id="323" name="Google Shape;323;g8110b298e1_6_51"/>
          <p:cNvPicPr preferRelativeResize="0"/>
          <p:nvPr/>
        </p:nvPicPr>
        <p:blipFill rotWithShape="1">
          <a:blip r:embed="rId6">
            <a:alphaModFix/>
          </a:blip>
          <a:srcRect t="50680"/>
          <a:stretch/>
        </p:blipFill>
        <p:spPr>
          <a:xfrm>
            <a:off x="6236775" y="2836925"/>
            <a:ext cx="1243725" cy="328775"/>
          </a:xfrm>
          <a:prstGeom prst="rect">
            <a:avLst/>
          </a:prstGeom>
          <a:noFill/>
          <a:ln>
            <a:noFill/>
          </a:ln>
        </p:spPr>
      </p:pic>
      <p:grpSp>
        <p:nvGrpSpPr>
          <p:cNvPr id="324" name="Google Shape;324;g8110b298e1_6_51"/>
          <p:cNvGrpSpPr/>
          <p:nvPr/>
        </p:nvGrpSpPr>
        <p:grpSpPr>
          <a:xfrm>
            <a:off x="1447797" y="4879975"/>
            <a:ext cx="2119368" cy="1424700"/>
            <a:chOff x="838200" y="1690825"/>
            <a:chExt cx="1819200" cy="1424700"/>
          </a:xfrm>
        </p:grpSpPr>
        <p:sp>
          <p:nvSpPr>
            <p:cNvPr id="325" name="Google Shape;325;g8110b298e1_6_51"/>
            <p:cNvSpPr/>
            <p:nvPr/>
          </p:nvSpPr>
          <p:spPr>
            <a:xfrm>
              <a:off x="838200" y="1690825"/>
              <a:ext cx="1819200" cy="452400"/>
            </a:xfrm>
            <a:prstGeom prst="rect">
              <a:avLst/>
            </a:prstGeom>
            <a:solidFill>
              <a:schemeClr val="accent6"/>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latin typeface="Arial"/>
                  <a:ea typeface="Arial"/>
                  <a:cs typeface="Arial"/>
                  <a:sym typeface="Arial"/>
                </a:rPr>
                <a:t>Census Tract</a:t>
              </a:r>
              <a:endParaRPr sz="1400" b="1" i="0" u="none" strike="noStrike" cap="none">
                <a:latin typeface="Arial"/>
                <a:ea typeface="Arial"/>
                <a:cs typeface="Arial"/>
                <a:sym typeface="Arial"/>
              </a:endParaRPr>
            </a:p>
          </p:txBody>
        </p:sp>
        <p:sp>
          <p:nvSpPr>
            <p:cNvPr id="326" name="Google Shape;326;g8110b298e1_6_51"/>
            <p:cNvSpPr/>
            <p:nvPr/>
          </p:nvSpPr>
          <p:spPr>
            <a:xfrm>
              <a:off x="838200" y="2143225"/>
              <a:ext cx="1819200" cy="972300"/>
            </a:xfrm>
            <a:prstGeom prst="rect">
              <a:avLst/>
            </a:prstGeom>
            <a:solidFill>
              <a:schemeClr val="accent6"/>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SzPts val="1400"/>
                <a:buFont typeface="Arial"/>
                <a:buChar char="●"/>
              </a:pPr>
              <a:r>
                <a:rPr lang="en-US" sz="1400" b="0" i="0" u="none" strike="noStrike" cap="none">
                  <a:latin typeface="Arial"/>
                  <a:ea typeface="Arial"/>
                  <a:cs typeface="Arial"/>
                  <a:sym typeface="Arial"/>
                </a:rPr>
                <a:t>Name</a:t>
              </a:r>
              <a:endParaRPr sz="1400" b="0" i="0" u="none" strike="noStrike" cap="none">
                <a:latin typeface="Arial"/>
                <a:ea typeface="Arial"/>
                <a:cs typeface="Arial"/>
                <a:sym typeface="Arial"/>
              </a:endParaRPr>
            </a:p>
            <a:p>
              <a:pPr marL="457200" marR="0" lvl="0" indent="-317500" algn="l" rtl="0">
                <a:lnSpc>
                  <a:spcPct val="100000"/>
                </a:lnSpc>
                <a:spcBef>
                  <a:spcPts val="0"/>
                </a:spcBef>
                <a:spcAft>
                  <a:spcPts val="0"/>
                </a:spcAft>
                <a:buSzPts val="1400"/>
                <a:buFont typeface="Arial"/>
                <a:buChar char="●"/>
              </a:pPr>
              <a:r>
                <a:rPr lang="en-US" sz="1400" b="0" i="0" u="none" strike="noStrike" cap="none">
                  <a:latin typeface="Arial"/>
                  <a:ea typeface="Arial"/>
                  <a:cs typeface="Arial"/>
                  <a:sym typeface="Arial"/>
                </a:rPr>
                <a:t>Average income</a:t>
              </a:r>
              <a:endParaRPr sz="1400" b="0" i="0" u="none" strike="noStrike" cap="none">
                <a:latin typeface="Arial"/>
                <a:ea typeface="Arial"/>
                <a:cs typeface="Arial"/>
                <a:sym typeface="Arial"/>
              </a:endParaRPr>
            </a:p>
            <a:p>
              <a:pPr marL="457200" marR="0" lvl="0" indent="-317500" algn="l" rtl="0">
                <a:lnSpc>
                  <a:spcPct val="100000"/>
                </a:lnSpc>
                <a:spcBef>
                  <a:spcPts val="0"/>
                </a:spcBef>
                <a:spcAft>
                  <a:spcPts val="0"/>
                </a:spcAft>
                <a:buSzPts val="1400"/>
                <a:buFont typeface="Arial"/>
                <a:buChar char="●"/>
              </a:pPr>
              <a:r>
                <a:rPr lang="en-US" sz="1400" b="0" i="0" u="none" strike="noStrike" cap="none">
                  <a:latin typeface="Arial"/>
                  <a:ea typeface="Arial"/>
                  <a:cs typeface="Arial"/>
                  <a:sym typeface="Arial"/>
                </a:rPr>
                <a:t>Health insured percentage</a:t>
              </a:r>
              <a:endParaRPr sz="1400" b="0" i="0" u="none" strike="noStrike" cap="none">
                <a:latin typeface="Arial"/>
                <a:ea typeface="Arial"/>
                <a:cs typeface="Arial"/>
                <a:sym typeface="Arial"/>
              </a:endParaRPr>
            </a:p>
          </p:txBody>
        </p:sp>
      </p:grpSp>
      <p:grpSp>
        <p:nvGrpSpPr>
          <p:cNvPr id="327" name="Google Shape;327;g8110b298e1_6_51"/>
          <p:cNvGrpSpPr/>
          <p:nvPr/>
        </p:nvGrpSpPr>
        <p:grpSpPr>
          <a:xfrm>
            <a:off x="1447797" y="3267775"/>
            <a:ext cx="2119368" cy="1424700"/>
            <a:chOff x="838200" y="1690825"/>
            <a:chExt cx="1819200" cy="1424700"/>
          </a:xfrm>
        </p:grpSpPr>
        <p:sp>
          <p:nvSpPr>
            <p:cNvPr id="328" name="Google Shape;328;g8110b298e1_6_51"/>
            <p:cNvSpPr/>
            <p:nvPr/>
          </p:nvSpPr>
          <p:spPr>
            <a:xfrm>
              <a:off x="838200" y="1690825"/>
              <a:ext cx="1819200" cy="452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District</a:t>
              </a:r>
              <a:endParaRPr sz="1400" b="1" i="0" u="none" strike="noStrike" cap="none">
                <a:solidFill>
                  <a:srgbClr val="000000"/>
                </a:solidFill>
                <a:latin typeface="Arial"/>
                <a:ea typeface="Arial"/>
                <a:cs typeface="Arial"/>
                <a:sym typeface="Arial"/>
              </a:endParaRPr>
            </a:p>
          </p:txBody>
        </p:sp>
        <p:sp>
          <p:nvSpPr>
            <p:cNvPr id="329" name="Google Shape;329;g8110b298e1_6_51"/>
            <p:cNvSpPr/>
            <p:nvPr/>
          </p:nvSpPr>
          <p:spPr>
            <a:xfrm>
              <a:off x="838200" y="2143225"/>
              <a:ext cx="1819200" cy="9723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Name</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Average ACT</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Student population</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g811a3f4502_0_32"/>
          <p:cNvPicPr preferRelativeResize="0"/>
          <p:nvPr/>
        </p:nvPicPr>
        <p:blipFill rotWithShape="1">
          <a:blip r:embed="rId3">
            <a:alphaModFix/>
          </a:blip>
          <a:srcRect/>
          <a:stretch/>
        </p:blipFill>
        <p:spPr>
          <a:xfrm>
            <a:off x="10829925" y="374350"/>
            <a:ext cx="946774" cy="328775"/>
          </a:xfrm>
          <a:prstGeom prst="rect">
            <a:avLst/>
          </a:prstGeom>
          <a:noFill/>
          <a:ln>
            <a:noFill/>
          </a:ln>
        </p:spPr>
      </p:pic>
      <p:sp>
        <p:nvSpPr>
          <p:cNvPr id="335" name="Google Shape;335;g811a3f4502_0_32"/>
          <p:cNvSpPr txBox="1">
            <a:spLocks noGrp="1"/>
          </p:cNvSpPr>
          <p:nvPr>
            <p:ph type="title"/>
          </p:nvPr>
        </p:nvSpPr>
        <p:spPr>
          <a:xfrm>
            <a:off x="437700" y="484632"/>
            <a:ext cx="10515600" cy="594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800"/>
              <a:buFont typeface="Arial"/>
              <a:buNone/>
            </a:pPr>
            <a:r>
              <a:rPr lang="en-US" sz="4000">
                <a:solidFill>
                  <a:srgbClr val="990000"/>
                </a:solidFill>
                <a:latin typeface="Barlow Condensed SemiBold"/>
                <a:ea typeface="Barlow Condensed SemiBold"/>
                <a:cs typeface="Barlow Condensed SemiBold"/>
                <a:sym typeface="Barlow Condensed SemiBold"/>
              </a:rPr>
              <a:t>Neo4j Doesn’t Concern Itself with Normalization</a:t>
            </a:r>
            <a:endParaRPr sz="4000">
              <a:solidFill>
                <a:srgbClr val="990000"/>
              </a:solidFill>
              <a:latin typeface="Barlow Condensed SemiBold"/>
              <a:ea typeface="Barlow Condensed SemiBold"/>
              <a:cs typeface="Barlow Condensed SemiBold"/>
              <a:sym typeface="Barlow Condensed SemiBold"/>
            </a:endParaRPr>
          </a:p>
        </p:txBody>
      </p:sp>
      <p:sp>
        <p:nvSpPr>
          <p:cNvPr id="336" name="Google Shape;336;g811a3f4502_0_32"/>
          <p:cNvSpPr txBox="1"/>
          <p:nvPr/>
        </p:nvSpPr>
        <p:spPr>
          <a:xfrm>
            <a:off x="437700" y="118875"/>
            <a:ext cx="3982200" cy="778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rgbClr val="CCCCCC"/>
                </a:solidFill>
                <a:latin typeface="Barlow Condensed SemiBold"/>
                <a:ea typeface="Barlow Condensed SemiBold"/>
                <a:cs typeface="Barlow Condensed SemiBold"/>
                <a:sym typeface="Barlow Condensed SemiBold"/>
              </a:rPr>
              <a:t>5. Database Design</a:t>
            </a:r>
            <a:endParaRPr sz="2600">
              <a:solidFill>
                <a:srgbClr val="CCCCCC"/>
              </a:solidFill>
              <a:latin typeface="Barlow Condensed SemiBold"/>
              <a:ea typeface="Barlow Condensed SemiBold"/>
              <a:cs typeface="Barlow Condensed SemiBold"/>
              <a:sym typeface="Barlow Condensed SemiBold"/>
            </a:endParaRPr>
          </a:p>
        </p:txBody>
      </p:sp>
      <p:sp>
        <p:nvSpPr>
          <p:cNvPr id="337" name="Google Shape;337;g811a3f4502_0_32"/>
          <p:cNvSpPr txBox="1"/>
          <p:nvPr/>
        </p:nvSpPr>
        <p:spPr>
          <a:xfrm>
            <a:off x="5871600" y="1143100"/>
            <a:ext cx="6320400" cy="510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600" b="1">
                <a:latin typeface="Calibri"/>
                <a:ea typeface="Calibri"/>
                <a:cs typeface="Calibri"/>
                <a:sym typeface="Calibri"/>
              </a:rPr>
              <a:t>Code</a:t>
            </a:r>
            <a:endParaRPr sz="2600" b="1">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800">
                <a:solidFill>
                  <a:srgbClr val="FF0000"/>
                </a:solidFill>
                <a:latin typeface="Calibri"/>
                <a:ea typeface="Calibri"/>
                <a:cs typeface="Calibri"/>
                <a:sym typeface="Calibri"/>
              </a:rPr>
              <a:t>LOAD CSV WITH HEADERS FROM</a:t>
            </a:r>
            <a:r>
              <a:rPr lang="en-US" sz="1800">
                <a:latin typeface="Calibri"/>
                <a:ea typeface="Calibri"/>
                <a:cs typeface="Calibri"/>
                <a:sym typeface="Calibri"/>
              </a:rPr>
              <a:t> "file:///district.csv" AS line</a:t>
            </a:r>
            <a:endParaRPr sz="1800">
              <a:latin typeface="Calibri"/>
              <a:ea typeface="Calibri"/>
              <a:cs typeface="Calibri"/>
              <a:sym typeface="Calibri"/>
            </a:endParaRPr>
          </a:p>
          <a:p>
            <a:pPr marL="0" lvl="0" indent="0" algn="l" rtl="0">
              <a:spcBef>
                <a:spcPts val="0"/>
              </a:spcBef>
              <a:spcAft>
                <a:spcPts val="0"/>
              </a:spcAft>
              <a:buNone/>
            </a:pPr>
            <a:r>
              <a:rPr lang="en-US" sz="1800">
                <a:solidFill>
                  <a:srgbClr val="FF0000"/>
                </a:solidFill>
                <a:latin typeface="Calibri"/>
                <a:ea typeface="Calibri"/>
                <a:cs typeface="Calibri"/>
                <a:sym typeface="Calibri"/>
              </a:rPr>
              <a:t>CREATE</a:t>
            </a:r>
            <a:r>
              <a:rPr lang="en-US" sz="1800">
                <a:latin typeface="Calibri"/>
                <a:ea typeface="Calibri"/>
                <a:cs typeface="Calibri"/>
                <a:sym typeface="Calibri"/>
              </a:rPr>
              <a:t> (:District {districtId: line.districtId, name: line.name,</a:t>
            </a:r>
            <a:endParaRPr sz="1800">
              <a:latin typeface="Calibri"/>
              <a:ea typeface="Calibri"/>
              <a:cs typeface="Calibri"/>
              <a:sym typeface="Calibri"/>
            </a:endParaRPr>
          </a:p>
          <a:p>
            <a:pPr marL="0" lvl="0" indent="0" algn="l" rtl="0">
              <a:spcBef>
                <a:spcPts val="0"/>
              </a:spcBef>
              <a:spcAft>
                <a:spcPts val="0"/>
              </a:spcAft>
              <a:buNone/>
            </a:pPr>
            <a:r>
              <a:rPr lang="en-US" sz="1800">
                <a:latin typeface="Calibri"/>
                <a:ea typeface="Calibri"/>
                <a:cs typeface="Calibri"/>
                <a:sym typeface="Calibri"/>
              </a:rPr>
              <a:t>student_pop: toInteger(line.student_pop), avg_eng: toInteger(line.avg_eng), avg_read: toInteger(line.avg_read), avg_sci: toInteger(line.avg_sci),avg_ACT:toInteger(line.avg_ACT)})</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US" sz="1800">
                <a:solidFill>
                  <a:srgbClr val="FF0000"/>
                </a:solidFill>
                <a:latin typeface="Calibri"/>
                <a:ea typeface="Calibri"/>
                <a:cs typeface="Calibri"/>
                <a:sym typeface="Calibri"/>
              </a:rPr>
              <a:t>MATCH</a:t>
            </a:r>
            <a:r>
              <a:rPr lang="en-US" sz="1800">
                <a:latin typeface="Calibri"/>
                <a:ea typeface="Calibri"/>
                <a:cs typeface="Calibri"/>
                <a:sym typeface="Calibri"/>
              </a:rPr>
              <a:t> (c:County), (d:District) </a:t>
            </a:r>
            <a:endParaRPr sz="1800">
              <a:latin typeface="Calibri"/>
              <a:ea typeface="Calibri"/>
              <a:cs typeface="Calibri"/>
              <a:sym typeface="Calibri"/>
            </a:endParaRPr>
          </a:p>
          <a:p>
            <a:pPr marL="0" lvl="0" indent="0" algn="l" rtl="0">
              <a:spcBef>
                <a:spcPts val="0"/>
              </a:spcBef>
              <a:spcAft>
                <a:spcPts val="0"/>
              </a:spcAft>
              <a:buNone/>
            </a:pPr>
            <a:r>
              <a:rPr lang="en-US" sz="1800">
                <a:solidFill>
                  <a:srgbClr val="FF0000"/>
                </a:solidFill>
                <a:latin typeface="Calibri"/>
                <a:ea typeface="Calibri"/>
                <a:cs typeface="Calibri"/>
                <a:sym typeface="Calibri"/>
              </a:rPr>
              <a:t>WHERE</a:t>
            </a:r>
            <a:r>
              <a:rPr lang="en-US" sz="1800">
                <a:latin typeface="Calibri"/>
                <a:ea typeface="Calibri"/>
                <a:cs typeface="Calibri"/>
                <a:sym typeface="Calibri"/>
              </a:rPr>
              <a:t> c.name = 'hennepin' </a:t>
            </a:r>
            <a:endParaRPr sz="1800">
              <a:latin typeface="Calibri"/>
              <a:ea typeface="Calibri"/>
              <a:cs typeface="Calibri"/>
              <a:sym typeface="Calibri"/>
            </a:endParaRPr>
          </a:p>
          <a:p>
            <a:pPr marL="0" lvl="0" indent="0" algn="l" rtl="0">
              <a:spcBef>
                <a:spcPts val="0"/>
              </a:spcBef>
              <a:spcAft>
                <a:spcPts val="0"/>
              </a:spcAft>
              <a:buNone/>
            </a:pPr>
            <a:r>
              <a:rPr lang="en-US" sz="1800">
                <a:solidFill>
                  <a:srgbClr val="FF0000"/>
                </a:solidFill>
                <a:latin typeface="Calibri"/>
                <a:ea typeface="Calibri"/>
                <a:cs typeface="Calibri"/>
                <a:sym typeface="Calibri"/>
              </a:rPr>
              <a:t>MERGE</a:t>
            </a:r>
            <a:r>
              <a:rPr lang="en-US" sz="1800">
                <a:latin typeface="Calibri"/>
                <a:ea typeface="Calibri"/>
                <a:cs typeface="Calibri"/>
                <a:sym typeface="Calibri"/>
              </a:rPr>
              <a:t> (c)-[:FUNDS]-&gt;(d)</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US" sz="1800">
                <a:solidFill>
                  <a:srgbClr val="FF0000"/>
                </a:solidFill>
                <a:latin typeface="Calibri"/>
                <a:ea typeface="Calibri"/>
                <a:cs typeface="Calibri"/>
                <a:sym typeface="Calibri"/>
              </a:rPr>
              <a:t>LOAD CSV WITH HEADERS FROM</a:t>
            </a:r>
            <a:r>
              <a:rPr lang="en-US" sz="1800">
                <a:latin typeface="Calibri"/>
                <a:ea typeface="Calibri"/>
                <a:cs typeface="Calibri"/>
                <a:sym typeface="Calibri"/>
              </a:rPr>
              <a:t> 'file:///districts_to_tracts.csv' AS line</a:t>
            </a:r>
            <a:endParaRPr sz="1800">
              <a:latin typeface="Calibri"/>
              <a:ea typeface="Calibri"/>
              <a:cs typeface="Calibri"/>
              <a:sym typeface="Calibri"/>
            </a:endParaRPr>
          </a:p>
          <a:p>
            <a:pPr marL="0" lvl="0" indent="0" algn="l" rtl="0">
              <a:spcBef>
                <a:spcPts val="0"/>
              </a:spcBef>
              <a:spcAft>
                <a:spcPts val="0"/>
              </a:spcAft>
              <a:buNone/>
            </a:pPr>
            <a:r>
              <a:rPr lang="en-US" sz="1800">
                <a:solidFill>
                  <a:srgbClr val="FF0000"/>
                </a:solidFill>
                <a:latin typeface="Calibri"/>
                <a:ea typeface="Calibri"/>
                <a:cs typeface="Calibri"/>
                <a:sym typeface="Calibri"/>
              </a:rPr>
              <a:t>WITH</a:t>
            </a:r>
            <a:r>
              <a:rPr lang="en-US" sz="1800">
                <a:latin typeface="Calibri"/>
                <a:ea typeface="Calibri"/>
                <a:cs typeface="Calibri"/>
                <a:sym typeface="Calibri"/>
              </a:rPr>
              <a:t> line.districtId as district, line.name as name</a:t>
            </a:r>
            <a:endParaRPr sz="1800">
              <a:latin typeface="Calibri"/>
              <a:ea typeface="Calibri"/>
              <a:cs typeface="Calibri"/>
              <a:sym typeface="Calibri"/>
            </a:endParaRPr>
          </a:p>
          <a:p>
            <a:pPr marL="0" lvl="0" indent="0" algn="l" rtl="0">
              <a:spcBef>
                <a:spcPts val="0"/>
              </a:spcBef>
              <a:spcAft>
                <a:spcPts val="0"/>
              </a:spcAft>
              <a:buNone/>
            </a:pPr>
            <a:r>
              <a:rPr lang="en-US" sz="1800">
                <a:solidFill>
                  <a:srgbClr val="FF0000"/>
                </a:solidFill>
                <a:latin typeface="Calibri"/>
                <a:ea typeface="Calibri"/>
                <a:cs typeface="Calibri"/>
                <a:sym typeface="Calibri"/>
              </a:rPr>
              <a:t>MERGE</a:t>
            </a:r>
            <a:r>
              <a:rPr lang="en-US" sz="1800">
                <a:latin typeface="Calibri"/>
                <a:ea typeface="Calibri"/>
                <a:cs typeface="Calibri"/>
                <a:sym typeface="Calibri"/>
              </a:rPr>
              <a:t> (d:District {districtId:district})</a:t>
            </a:r>
            <a:endParaRPr sz="1800">
              <a:latin typeface="Calibri"/>
              <a:ea typeface="Calibri"/>
              <a:cs typeface="Calibri"/>
              <a:sym typeface="Calibri"/>
            </a:endParaRPr>
          </a:p>
          <a:p>
            <a:pPr marL="0" lvl="0" indent="0" algn="l" rtl="0">
              <a:spcBef>
                <a:spcPts val="0"/>
              </a:spcBef>
              <a:spcAft>
                <a:spcPts val="0"/>
              </a:spcAft>
              <a:buNone/>
            </a:pPr>
            <a:r>
              <a:rPr lang="en-US" sz="1800">
                <a:solidFill>
                  <a:srgbClr val="FF0000"/>
                </a:solidFill>
                <a:latin typeface="Calibri"/>
                <a:ea typeface="Calibri"/>
                <a:cs typeface="Calibri"/>
                <a:sym typeface="Calibri"/>
              </a:rPr>
              <a:t>MERGE</a:t>
            </a:r>
            <a:r>
              <a:rPr lang="en-US" sz="1800">
                <a:latin typeface="Calibri"/>
                <a:ea typeface="Calibri"/>
                <a:cs typeface="Calibri"/>
                <a:sym typeface="Calibri"/>
              </a:rPr>
              <a:t> (t:Tract {name:name})</a:t>
            </a:r>
            <a:endParaRPr sz="1800">
              <a:latin typeface="Calibri"/>
              <a:ea typeface="Calibri"/>
              <a:cs typeface="Calibri"/>
              <a:sym typeface="Calibri"/>
            </a:endParaRPr>
          </a:p>
          <a:p>
            <a:pPr marL="0" lvl="0" indent="0" algn="l" rtl="0">
              <a:spcBef>
                <a:spcPts val="0"/>
              </a:spcBef>
              <a:spcAft>
                <a:spcPts val="0"/>
              </a:spcAft>
              <a:buNone/>
            </a:pPr>
            <a:r>
              <a:rPr lang="en-US" sz="1800">
                <a:solidFill>
                  <a:srgbClr val="FF0000"/>
                </a:solidFill>
                <a:latin typeface="Calibri"/>
                <a:ea typeface="Calibri"/>
                <a:cs typeface="Calibri"/>
                <a:sym typeface="Calibri"/>
              </a:rPr>
              <a:t>MERGE</a:t>
            </a:r>
            <a:r>
              <a:rPr lang="en-US" sz="1800">
                <a:latin typeface="Calibri"/>
                <a:ea typeface="Calibri"/>
                <a:cs typeface="Calibri"/>
                <a:sym typeface="Calibri"/>
              </a:rPr>
              <a:t> (d)-[:EDUCATES]-&gt;(t)</a:t>
            </a:r>
            <a:endParaRPr sz="18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338" name="Google Shape;338;g811a3f4502_0_32"/>
          <p:cNvSpPr/>
          <p:nvPr/>
        </p:nvSpPr>
        <p:spPr>
          <a:xfrm>
            <a:off x="3661575" y="1749200"/>
            <a:ext cx="1058700" cy="10068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District</a:t>
            </a:r>
            <a:endParaRPr/>
          </a:p>
        </p:txBody>
      </p:sp>
      <p:sp>
        <p:nvSpPr>
          <p:cNvPr id="339" name="Google Shape;339;g811a3f4502_0_32"/>
          <p:cNvSpPr txBox="1"/>
          <p:nvPr/>
        </p:nvSpPr>
        <p:spPr>
          <a:xfrm>
            <a:off x="321000" y="1167250"/>
            <a:ext cx="2618700" cy="505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600" b="1">
                <a:latin typeface="Calibri"/>
                <a:ea typeface="Calibri"/>
                <a:cs typeface="Calibri"/>
                <a:sym typeface="Calibri"/>
              </a:rPr>
              <a:t>Operation</a:t>
            </a:r>
            <a:endParaRPr sz="2600" b="1">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AutoNum type="arabicParenR"/>
            </a:pPr>
            <a:r>
              <a:rPr lang="en-US" sz="1800">
                <a:latin typeface="Calibri"/>
                <a:ea typeface="Calibri"/>
                <a:cs typeface="Calibri"/>
                <a:sym typeface="Calibri"/>
              </a:rPr>
              <a:t>Create all district nodes</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AutoNum type="arabicParenR"/>
            </a:pPr>
            <a:r>
              <a:rPr lang="en-US" sz="1800">
                <a:latin typeface="Calibri"/>
                <a:ea typeface="Calibri"/>
                <a:cs typeface="Calibri"/>
                <a:sym typeface="Calibri"/>
              </a:rPr>
              <a:t>Create </a:t>
            </a:r>
            <a:endParaRPr sz="1800">
              <a:latin typeface="Calibri"/>
              <a:ea typeface="Calibri"/>
              <a:cs typeface="Calibri"/>
              <a:sym typeface="Calibri"/>
            </a:endParaRPr>
          </a:p>
          <a:p>
            <a:pPr marL="457200" lvl="0" indent="0" algn="l" rtl="0">
              <a:spcBef>
                <a:spcPts val="0"/>
              </a:spcBef>
              <a:spcAft>
                <a:spcPts val="0"/>
              </a:spcAft>
              <a:buNone/>
            </a:pPr>
            <a:r>
              <a:rPr lang="en-US" sz="1800">
                <a:latin typeface="Calibri"/>
                <a:ea typeface="Calibri"/>
                <a:cs typeface="Calibri"/>
                <a:sym typeface="Calibri"/>
              </a:rPr>
              <a:t>county to district </a:t>
            </a:r>
            <a:endParaRPr sz="1800">
              <a:latin typeface="Calibri"/>
              <a:ea typeface="Calibri"/>
              <a:cs typeface="Calibri"/>
              <a:sym typeface="Calibri"/>
            </a:endParaRPr>
          </a:p>
          <a:p>
            <a:pPr marL="457200" lvl="0" indent="0" algn="l" rtl="0">
              <a:spcBef>
                <a:spcPts val="0"/>
              </a:spcBef>
              <a:spcAft>
                <a:spcPts val="0"/>
              </a:spcAft>
              <a:buNone/>
            </a:pPr>
            <a:r>
              <a:rPr lang="en-US" sz="1800">
                <a:latin typeface="Calibri"/>
                <a:ea typeface="Calibri"/>
                <a:cs typeface="Calibri"/>
                <a:sym typeface="Calibri"/>
              </a:rPr>
              <a:t>relationships</a:t>
            </a:r>
            <a:endParaRPr sz="1800">
              <a:latin typeface="Calibri"/>
              <a:ea typeface="Calibri"/>
              <a:cs typeface="Calibri"/>
              <a:sym typeface="Calibri"/>
            </a:endParaRPr>
          </a:p>
          <a:p>
            <a:pPr marL="457200" lvl="0" indent="0" algn="l" rtl="0">
              <a:spcBef>
                <a:spcPts val="0"/>
              </a:spcBef>
              <a:spcAft>
                <a:spcPts val="0"/>
              </a:spcAft>
              <a:buNone/>
            </a:pPr>
            <a:endParaRPr sz="1800">
              <a:latin typeface="Calibri"/>
              <a:ea typeface="Calibri"/>
              <a:cs typeface="Calibri"/>
              <a:sym typeface="Calibri"/>
            </a:endParaRPr>
          </a:p>
          <a:p>
            <a:pPr marL="45720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AutoNum type="arabicParenR"/>
            </a:pPr>
            <a:r>
              <a:rPr lang="en-US" sz="1800">
                <a:latin typeface="Calibri"/>
                <a:ea typeface="Calibri"/>
                <a:cs typeface="Calibri"/>
                <a:sym typeface="Calibri"/>
              </a:rPr>
              <a:t>Create district to tract relationships</a:t>
            </a:r>
            <a:endParaRPr sz="1800">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340" name="Google Shape;340;g811a3f4502_0_32"/>
          <p:cNvSpPr/>
          <p:nvPr/>
        </p:nvSpPr>
        <p:spPr>
          <a:xfrm>
            <a:off x="4812900" y="5093400"/>
            <a:ext cx="1058700" cy="10068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Tract</a:t>
            </a:r>
            <a:endParaRPr/>
          </a:p>
        </p:txBody>
      </p:sp>
      <p:sp>
        <p:nvSpPr>
          <p:cNvPr id="341" name="Google Shape;341;g811a3f4502_0_32"/>
          <p:cNvSpPr/>
          <p:nvPr/>
        </p:nvSpPr>
        <p:spPr>
          <a:xfrm>
            <a:off x="2679300" y="5093400"/>
            <a:ext cx="1058700" cy="10068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District</a:t>
            </a:r>
            <a:endParaRPr/>
          </a:p>
        </p:txBody>
      </p:sp>
      <p:sp>
        <p:nvSpPr>
          <p:cNvPr id="342" name="Google Shape;342;g811a3f4502_0_32"/>
          <p:cNvSpPr/>
          <p:nvPr/>
        </p:nvSpPr>
        <p:spPr>
          <a:xfrm>
            <a:off x="4812900" y="3509250"/>
            <a:ext cx="1058700" cy="10068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District</a:t>
            </a:r>
            <a:endParaRPr/>
          </a:p>
        </p:txBody>
      </p:sp>
      <p:sp>
        <p:nvSpPr>
          <p:cNvPr id="343" name="Google Shape;343;g811a3f4502_0_32"/>
          <p:cNvSpPr/>
          <p:nvPr/>
        </p:nvSpPr>
        <p:spPr>
          <a:xfrm>
            <a:off x="2623150" y="3509250"/>
            <a:ext cx="1114800" cy="10068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County</a:t>
            </a:r>
            <a:endParaRPr/>
          </a:p>
        </p:txBody>
      </p:sp>
      <p:sp>
        <p:nvSpPr>
          <p:cNvPr id="344" name="Google Shape;344;g811a3f4502_0_32"/>
          <p:cNvSpPr/>
          <p:nvPr/>
        </p:nvSpPr>
        <p:spPr>
          <a:xfrm>
            <a:off x="3802050" y="5339250"/>
            <a:ext cx="946800" cy="515100"/>
          </a:xfrm>
          <a:prstGeom prst="rightArrow">
            <a:avLst>
              <a:gd name="adj1" fmla="val 50000"/>
              <a:gd name="adj2" fmla="val 50000"/>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g811a3f4502_0_32"/>
          <p:cNvSpPr/>
          <p:nvPr/>
        </p:nvSpPr>
        <p:spPr>
          <a:xfrm>
            <a:off x="3802050" y="3755100"/>
            <a:ext cx="946800" cy="515100"/>
          </a:xfrm>
          <a:prstGeom prst="rightArrow">
            <a:avLst>
              <a:gd name="adj1" fmla="val 50000"/>
              <a:gd name="adj2" fmla="val 50000"/>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g811a3f4502_0_32"/>
          <p:cNvSpPr txBox="1"/>
          <p:nvPr/>
        </p:nvSpPr>
        <p:spPr>
          <a:xfrm>
            <a:off x="3661575" y="3426300"/>
            <a:ext cx="1058700" cy="3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Calibri"/>
                <a:ea typeface="Calibri"/>
                <a:cs typeface="Calibri"/>
                <a:sym typeface="Calibri"/>
              </a:rPr>
              <a:t>FUNDS</a:t>
            </a:r>
            <a:endParaRPr>
              <a:latin typeface="Calibri"/>
              <a:ea typeface="Calibri"/>
              <a:cs typeface="Calibri"/>
              <a:sym typeface="Calibri"/>
            </a:endParaRPr>
          </a:p>
        </p:txBody>
      </p:sp>
      <p:sp>
        <p:nvSpPr>
          <p:cNvPr id="347" name="Google Shape;347;g811a3f4502_0_32"/>
          <p:cNvSpPr txBox="1"/>
          <p:nvPr/>
        </p:nvSpPr>
        <p:spPr>
          <a:xfrm>
            <a:off x="3718100" y="5010450"/>
            <a:ext cx="1058700" cy="3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Calibri"/>
                <a:ea typeface="Calibri"/>
                <a:cs typeface="Calibri"/>
                <a:sym typeface="Calibri"/>
              </a:rPr>
              <a:t>EDUCATES</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g8110b298e1_9_6"/>
          <p:cNvPicPr preferRelativeResize="0"/>
          <p:nvPr/>
        </p:nvPicPr>
        <p:blipFill rotWithShape="1">
          <a:blip r:embed="rId3">
            <a:alphaModFix/>
          </a:blip>
          <a:srcRect/>
          <a:stretch/>
        </p:blipFill>
        <p:spPr>
          <a:xfrm>
            <a:off x="10829925" y="374350"/>
            <a:ext cx="946774" cy="328775"/>
          </a:xfrm>
          <a:prstGeom prst="rect">
            <a:avLst/>
          </a:prstGeom>
          <a:noFill/>
          <a:ln>
            <a:noFill/>
          </a:ln>
        </p:spPr>
      </p:pic>
      <p:grpSp>
        <p:nvGrpSpPr>
          <p:cNvPr id="353" name="Google Shape;353;g8110b298e1_9_6"/>
          <p:cNvGrpSpPr/>
          <p:nvPr/>
        </p:nvGrpSpPr>
        <p:grpSpPr>
          <a:xfrm>
            <a:off x="1447797" y="4879975"/>
            <a:ext cx="2119368" cy="1424700"/>
            <a:chOff x="838200" y="1690825"/>
            <a:chExt cx="1819200" cy="1424700"/>
          </a:xfrm>
        </p:grpSpPr>
        <p:sp>
          <p:nvSpPr>
            <p:cNvPr id="354" name="Google Shape;354;g8110b298e1_9_6"/>
            <p:cNvSpPr/>
            <p:nvPr/>
          </p:nvSpPr>
          <p:spPr>
            <a:xfrm>
              <a:off x="838200" y="1690825"/>
              <a:ext cx="1819200" cy="452400"/>
            </a:xfrm>
            <a:prstGeom prst="rect">
              <a:avLst/>
            </a:prstGeom>
            <a:solidFill>
              <a:schemeClr val="accent6"/>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latin typeface="Arial"/>
                  <a:ea typeface="Arial"/>
                  <a:cs typeface="Arial"/>
                  <a:sym typeface="Arial"/>
                </a:rPr>
                <a:t>Census Tract</a:t>
              </a:r>
              <a:endParaRPr sz="1400" b="1" i="0" u="none" strike="noStrike" cap="none">
                <a:latin typeface="Arial"/>
                <a:ea typeface="Arial"/>
                <a:cs typeface="Arial"/>
                <a:sym typeface="Arial"/>
              </a:endParaRPr>
            </a:p>
          </p:txBody>
        </p:sp>
        <p:sp>
          <p:nvSpPr>
            <p:cNvPr id="355" name="Google Shape;355;g8110b298e1_9_6"/>
            <p:cNvSpPr/>
            <p:nvPr/>
          </p:nvSpPr>
          <p:spPr>
            <a:xfrm>
              <a:off x="838200" y="2143225"/>
              <a:ext cx="1819200" cy="972300"/>
            </a:xfrm>
            <a:prstGeom prst="rect">
              <a:avLst/>
            </a:prstGeom>
            <a:solidFill>
              <a:schemeClr val="accent6"/>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SzPts val="1400"/>
                <a:buFont typeface="Arial"/>
                <a:buChar char="●"/>
              </a:pPr>
              <a:r>
                <a:rPr lang="en-US" sz="1400" b="0" i="0" u="none" strike="noStrike" cap="none">
                  <a:latin typeface="Arial"/>
                  <a:ea typeface="Arial"/>
                  <a:cs typeface="Arial"/>
                  <a:sym typeface="Arial"/>
                </a:rPr>
                <a:t>Name</a:t>
              </a:r>
              <a:endParaRPr sz="1400" b="0" i="0" u="none" strike="noStrike" cap="none">
                <a:latin typeface="Arial"/>
                <a:ea typeface="Arial"/>
                <a:cs typeface="Arial"/>
                <a:sym typeface="Arial"/>
              </a:endParaRPr>
            </a:p>
            <a:p>
              <a:pPr marL="457200" marR="0" lvl="0" indent="-317500" algn="l" rtl="0">
                <a:lnSpc>
                  <a:spcPct val="100000"/>
                </a:lnSpc>
                <a:spcBef>
                  <a:spcPts val="0"/>
                </a:spcBef>
                <a:spcAft>
                  <a:spcPts val="0"/>
                </a:spcAft>
                <a:buSzPts val="1400"/>
                <a:buFont typeface="Arial"/>
                <a:buChar char="●"/>
              </a:pPr>
              <a:r>
                <a:rPr lang="en-US" sz="1400" b="0" i="0" u="none" strike="noStrike" cap="none">
                  <a:latin typeface="Arial"/>
                  <a:ea typeface="Arial"/>
                  <a:cs typeface="Arial"/>
                  <a:sym typeface="Arial"/>
                </a:rPr>
                <a:t>Average income</a:t>
              </a:r>
              <a:endParaRPr sz="1400" b="0" i="0" u="none" strike="noStrike" cap="none">
                <a:latin typeface="Arial"/>
                <a:ea typeface="Arial"/>
                <a:cs typeface="Arial"/>
                <a:sym typeface="Arial"/>
              </a:endParaRPr>
            </a:p>
            <a:p>
              <a:pPr marL="457200" marR="0" lvl="0" indent="-317500" algn="l" rtl="0">
                <a:lnSpc>
                  <a:spcPct val="100000"/>
                </a:lnSpc>
                <a:spcBef>
                  <a:spcPts val="0"/>
                </a:spcBef>
                <a:spcAft>
                  <a:spcPts val="0"/>
                </a:spcAft>
                <a:buSzPts val="1400"/>
                <a:buFont typeface="Arial"/>
                <a:buChar char="●"/>
              </a:pPr>
              <a:r>
                <a:rPr lang="en-US" sz="1400" b="0" i="0" u="none" strike="noStrike" cap="none">
                  <a:latin typeface="Arial"/>
                  <a:ea typeface="Arial"/>
                  <a:cs typeface="Arial"/>
                  <a:sym typeface="Arial"/>
                </a:rPr>
                <a:t>Health insured percentage</a:t>
              </a:r>
              <a:endParaRPr sz="1400" b="0" i="0" u="none" strike="noStrike" cap="none">
                <a:latin typeface="Arial"/>
                <a:ea typeface="Arial"/>
                <a:cs typeface="Arial"/>
                <a:sym typeface="Arial"/>
              </a:endParaRPr>
            </a:p>
          </p:txBody>
        </p:sp>
      </p:grpSp>
      <p:sp>
        <p:nvSpPr>
          <p:cNvPr id="356" name="Google Shape;356;g8110b298e1_9_6"/>
          <p:cNvSpPr txBox="1"/>
          <p:nvPr/>
        </p:nvSpPr>
        <p:spPr>
          <a:xfrm>
            <a:off x="471500" y="6407050"/>
            <a:ext cx="10644300" cy="24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Calibri"/>
                <a:ea typeface="Calibri"/>
                <a:cs typeface="Calibri"/>
                <a:sym typeface="Calibri"/>
              </a:rPr>
              <a:t>* Refer to Technical Document for all nodes and attributes</a:t>
            </a:r>
            <a:endParaRPr sz="1400" b="1" i="1" u="none" strike="noStrike" cap="none">
              <a:solidFill>
                <a:srgbClr val="000000"/>
              </a:solidFill>
              <a:latin typeface="Calibri"/>
              <a:ea typeface="Calibri"/>
              <a:cs typeface="Calibri"/>
              <a:sym typeface="Calibri"/>
            </a:endParaRPr>
          </a:p>
        </p:txBody>
      </p:sp>
      <p:grpSp>
        <p:nvGrpSpPr>
          <p:cNvPr id="357" name="Google Shape;357;g8110b298e1_9_6"/>
          <p:cNvGrpSpPr/>
          <p:nvPr/>
        </p:nvGrpSpPr>
        <p:grpSpPr>
          <a:xfrm>
            <a:off x="1447820" y="1655575"/>
            <a:ext cx="2119368" cy="1424700"/>
            <a:chOff x="838200" y="1690825"/>
            <a:chExt cx="1819200" cy="1424700"/>
          </a:xfrm>
        </p:grpSpPr>
        <p:sp>
          <p:nvSpPr>
            <p:cNvPr id="358" name="Google Shape;358;g8110b298e1_9_6"/>
            <p:cNvSpPr/>
            <p:nvPr/>
          </p:nvSpPr>
          <p:spPr>
            <a:xfrm>
              <a:off x="838200" y="1690825"/>
              <a:ext cx="1819200" cy="452400"/>
            </a:xfrm>
            <a:prstGeom prst="rect">
              <a:avLst/>
            </a:prstGeom>
            <a:solidFill>
              <a:srgbClr val="3D85C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County</a:t>
              </a:r>
              <a:endParaRPr sz="1400" b="1" i="0" u="none" strike="noStrike" cap="none">
                <a:solidFill>
                  <a:srgbClr val="000000"/>
                </a:solidFill>
                <a:latin typeface="Arial"/>
                <a:ea typeface="Arial"/>
                <a:cs typeface="Arial"/>
                <a:sym typeface="Arial"/>
              </a:endParaRPr>
            </a:p>
          </p:txBody>
        </p:sp>
        <p:sp>
          <p:nvSpPr>
            <p:cNvPr id="359" name="Google Shape;359;g8110b298e1_9_6"/>
            <p:cNvSpPr/>
            <p:nvPr/>
          </p:nvSpPr>
          <p:spPr>
            <a:xfrm>
              <a:off x="838200" y="2143225"/>
              <a:ext cx="1819200" cy="972300"/>
            </a:xfrm>
            <a:prstGeom prst="rect">
              <a:avLst/>
            </a:prstGeom>
            <a:solidFill>
              <a:srgbClr val="3D85C6"/>
            </a:solidFill>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Name</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Population</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Racial Distribution</a:t>
              </a:r>
              <a:endParaRPr sz="1400" b="0" i="0" u="none" strike="noStrike" cap="none">
                <a:solidFill>
                  <a:srgbClr val="000000"/>
                </a:solidFill>
                <a:latin typeface="Arial"/>
                <a:ea typeface="Arial"/>
                <a:cs typeface="Arial"/>
                <a:sym typeface="Arial"/>
              </a:endParaRPr>
            </a:p>
          </p:txBody>
        </p:sp>
      </p:grpSp>
      <p:sp>
        <p:nvSpPr>
          <p:cNvPr id="360" name="Google Shape;360;g8110b298e1_9_6"/>
          <p:cNvSpPr/>
          <p:nvPr/>
        </p:nvSpPr>
        <p:spPr>
          <a:xfrm>
            <a:off x="5573100" y="1177300"/>
            <a:ext cx="5780700" cy="3759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solidFill>
                  <a:srgbClr val="FFFFFF"/>
                </a:solidFill>
              </a:rPr>
              <a:t>N</a:t>
            </a:r>
            <a:r>
              <a:rPr lang="en-US" sz="1400" b="1" i="0" u="none" strike="noStrike" cap="none">
                <a:solidFill>
                  <a:srgbClr val="FFFFFF"/>
                </a:solidFill>
                <a:latin typeface="Arial"/>
                <a:ea typeface="Arial"/>
                <a:cs typeface="Arial"/>
                <a:sym typeface="Arial"/>
              </a:rPr>
              <a:t>eo4j Graph Database</a:t>
            </a:r>
            <a:endParaRPr sz="1400" b="1" i="0" u="none" strike="noStrike" cap="none">
              <a:solidFill>
                <a:srgbClr val="FFFFFF"/>
              </a:solidFill>
              <a:latin typeface="Arial"/>
              <a:ea typeface="Arial"/>
              <a:cs typeface="Arial"/>
              <a:sym typeface="Arial"/>
            </a:endParaRPr>
          </a:p>
        </p:txBody>
      </p:sp>
      <p:grpSp>
        <p:nvGrpSpPr>
          <p:cNvPr id="361" name="Google Shape;361;g8110b298e1_9_6"/>
          <p:cNvGrpSpPr/>
          <p:nvPr/>
        </p:nvGrpSpPr>
        <p:grpSpPr>
          <a:xfrm>
            <a:off x="1447797" y="3267775"/>
            <a:ext cx="2119368" cy="1424700"/>
            <a:chOff x="838200" y="1690825"/>
            <a:chExt cx="1819200" cy="1424700"/>
          </a:xfrm>
        </p:grpSpPr>
        <p:sp>
          <p:nvSpPr>
            <p:cNvPr id="362" name="Google Shape;362;g8110b298e1_9_6"/>
            <p:cNvSpPr/>
            <p:nvPr/>
          </p:nvSpPr>
          <p:spPr>
            <a:xfrm>
              <a:off x="838200" y="1690825"/>
              <a:ext cx="1819200" cy="452400"/>
            </a:xfrm>
            <a:prstGeom prst="rect">
              <a:avLst/>
            </a:prstGeom>
            <a:solidFill>
              <a:srgbClr val="F1C23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latin typeface="Arial"/>
                  <a:ea typeface="Arial"/>
                  <a:cs typeface="Arial"/>
                  <a:sym typeface="Arial"/>
                </a:rPr>
                <a:t>District</a:t>
              </a:r>
              <a:endParaRPr sz="1400" b="1" i="0" u="none" strike="noStrike" cap="none">
                <a:latin typeface="Arial"/>
                <a:ea typeface="Arial"/>
                <a:cs typeface="Arial"/>
                <a:sym typeface="Arial"/>
              </a:endParaRPr>
            </a:p>
          </p:txBody>
        </p:sp>
        <p:sp>
          <p:nvSpPr>
            <p:cNvPr id="363" name="Google Shape;363;g8110b298e1_9_6"/>
            <p:cNvSpPr/>
            <p:nvPr/>
          </p:nvSpPr>
          <p:spPr>
            <a:xfrm>
              <a:off x="838200" y="2143225"/>
              <a:ext cx="1819200" cy="972300"/>
            </a:xfrm>
            <a:prstGeom prst="rect">
              <a:avLst/>
            </a:prstGeom>
            <a:solidFill>
              <a:srgbClr val="F1C23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SzPts val="1400"/>
                <a:buFont typeface="Arial"/>
                <a:buChar char="●"/>
              </a:pPr>
              <a:r>
                <a:rPr lang="en-US" sz="1400" b="0" i="0" u="none" strike="noStrike" cap="none">
                  <a:latin typeface="Arial"/>
                  <a:ea typeface="Arial"/>
                  <a:cs typeface="Arial"/>
                  <a:sym typeface="Arial"/>
                </a:rPr>
                <a:t>Name</a:t>
              </a:r>
              <a:endParaRPr sz="1400" b="0" i="0" u="none" strike="noStrike" cap="none">
                <a:latin typeface="Arial"/>
                <a:ea typeface="Arial"/>
                <a:cs typeface="Arial"/>
                <a:sym typeface="Arial"/>
              </a:endParaRPr>
            </a:p>
            <a:p>
              <a:pPr marL="457200" marR="0" lvl="0" indent="-317500" algn="l" rtl="0">
                <a:lnSpc>
                  <a:spcPct val="100000"/>
                </a:lnSpc>
                <a:spcBef>
                  <a:spcPts val="0"/>
                </a:spcBef>
                <a:spcAft>
                  <a:spcPts val="0"/>
                </a:spcAft>
                <a:buSzPts val="1400"/>
                <a:buFont typeface="Arial"/>
                <a:buChar char="●"/>
              </a:pPr>
              <a:r>
                <a:rPr lang="en-US" sz="1400" b="0" i="0" u="none" strike="noStrike" cap="none">
                  <a:latin typeface="Arial"/>
                  <a:ea typeface="Arial"/>
                  <a:cs typeface="Arial"/>
                  <a:sym typeface="Arial"/>
                </a:rPr>
                <a:t>Average ACT</a:t>
              </a:r>
              <a:endParaRPr sz="1400" b="0" i="0" u="none" strike="noStrike" cap="none">
                <a:latin typeface="Arial"/>
                <a:ea typeface="Arial"/>
                <a:cs typeface="Arial"/>
                <a:sym typeface="Arial"/>
              </a:endParaRPr>
            </a:p>
            <a:p>
              <a:pPr marL="457200" marR="0" lvl="0" indent="-317500" algn="l" rtl="0">
                <a:lnSpc>
                  <a:spcPct val="100000"/>
                </a:lnSpc>
                <a:spcBef>
                  <a:spcPts val="0"/>
                </a:spcBef>
                <a:spcAft>
                  <a:spcPts val="0"/>
                </a:spcAft>
                <a:buSzPts val="1400"/>
                <a:buFont typeface="Arial"/>
                <a:buChar char="●"/>
              </a:pPr>
              <a:r>
                <a:rPr lang="en-US" sz="1400" b="0" i="0" u="none" strike="noStrike" cap="none">
                  <a:latin typeface="Arial"/>
                  <a:ea typeface="Arial"/>
                  <a:cs typeface="Arial"/>
                  <a:sym typeface="Arial"/>
                </a:rPr>
                <a:t>Student population</a:t>
              </a:r>
              <a:endParaRPr sz="1400" b="0" i="0" u="none" strike="noStrike" cap="none">
                <a:latin typeface="Arial"/>
                <a:ea typeface="Arial"/>
                <a:cs typeface="Arial"/>
                <a:sym typeface="Arial"/>
              </a:endParaRPr>
            </a:p>
          </p:txBody>
        </p:sp>
      </p:grpSp>
      <p:sp>
        <p:nvSpPr>
          <p:cNvPr id="364" name="Google Shape;364;g8110b298e1_9_6"/>
          <p:cNvSpPr/>
          <p:nvPr/>
        </p:nvSpPr>
        <p:spPr>
          <a:xfrm>
            <a:off x="4293938" y="3349550"/>
            <a:ext cx="728700" cy="4572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g8110b298e1_9_6"/>
          <p:cNvSpPr/>
          <p:nvPr/>
        </p:nvSpPr>
        <p:spPr>
          <a:xfrm>
            <a:off x="1447725" y="1177300"/>
            <a:ext cx="2119500" cy="3759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Arial"/>
                <a:ea typeface="Arial"/>
                <a:cs typeface="Arial"/>
                <a:sym typeface="Arial"/>
              </a:rPr>
              <a:t>Open Source Data</a:t>
            </a:r>
            <a:endParaRPr sz="1400" b="1" i="0" u="none" strike="noStrike" cap="none">
              <a:solidFill>
                <a:srgbClr val="FFFFFF"/>
              </a:solidFill>
              <a:latin typeface="Arial"/>
              <a:ea typeface="Arial"/>
              <a:cs typeface="Arial"/>
              <a:sym typeface="Arial"/>
            </a:endParaRPr>
          </a:p>
        </p:txBody>
      </p:sp>
      <p:pic>
        <p:nvPicPr>
          <p:cNvPr id="366" name="Google Shape;366;g8110b298e1_9_6"/>
          <p:cNvPicPr preferRelativeResize="0"/>
          <p:nvPr/>
        </p:nvPicPr>
        <p:blipFill rotWithShape="1">
          <a:blip r:embed="rId4">
            <a:alphaModFix/>
          </a:blip>
          <a:srcRect/>
          <a:stretch/>
        </p:blipFill>
        <p:spPr>
          <a:xfrm>
            <a:off x="5184648" y="1627632"/>
            <a:ext cx="6821424" cy="4425696"/>
          </a:xfrm>
          <a:prstGeom prst="rect">
            <a:avLst/>
          </a:prstGeom>
          <a:noFill/>
          <a:ln>
            <a:noFill/>
          </a:ln>
        </p:spPr>
      </p:pic>
      <p:pic>
        <p:nvPicPr>
          <p:cNvPr id="367" name="Google Shape;367;g8110b298e1_9_6"/>
          <p:cNvPicPr preferRelativeResize="0"/>
          <p:nvPr/>
        </p:nvPicPr>
        <p:blipFill rotWithShape="1">
          <a:blip r:embed="rId5">
            <a:alphaModFix/>
          </a:blip>
          <a:srcRect/>
          <a:stretch/>
        </p:blipFill>
        <p:spPr>
          <a:xfrm>
            <a:off x="6236208" y="2496312"/>
            <a:ext cx="1243725" cy="666625"/>
          </a:xfrm>
          <a:prstGeom prst="rect">
            <a:avLst/>
          </a:prstGeom>
          <a:noFill/>
          <a:ln>
            <a:noFill/>
          </a:ln>
        </p:spPr>
      </p:pic>
      <p:grpSp>
        <p:nvGrpSpPr>
          <p:cNvPr id="368" name="Google Shape;368;g8110b298e1_9_6"/>
          <p:cNvGrpSpPr/>
          <p:nvPr/>
        </p:nvGrpSpPr>
        <p:grpSpPr>
          <a:xfrm>
            <a:off x="1447859" y="1655538"/>
            <a:ext cx="2119368" cy="1424700"/>
            <a:chOff x="838200" y="1690825"/>
            <a:chExt cx="1819200" cy="1424700"/>
          </a:xfrm>
        </p:grpSpPr>
        <p:sp>
          <p:nvSpPr>
            <p:cNvPr id="369" name="Google Shape;369;g8110b298e1_9_6"/>
            <p:cNvSpPr/>
            <p:nvPr/>
          </p:nvSpPr>
          <p:spPr>
            <a:xfrm>
              <a:off x="838200" y="1690825"/>
              <a:ext cx="1819200" cy="452400"/>
            </a:xfrm>
            <a:prstGeom prst="rect">
              <a:avLst/>
            </a:prstGeom>
            <a:solidFill>
              <a:srgbClr val="3D85C6"/>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latin typeface="Arial"/>
                  <a:ea typeface="Arial"/>
                  <a:cs typeface="Arial"/>
                  <a:sym typeface="Arial"/>
                </a:rPr>
                <a:t>County</a:t>
              </a:r>
              <a:endParaRPr sz="1400" b="1" i="0" u="none" strike="noStrike" cap="none">
                <a:latin typeface="Arial"/>
                <a:ea typeface="Arial"/>
                <a:cs typeface="Arial"/>
                <a:sym typeface="Arial"/>
              </a:endParaRPr>
            </a:p>
          </p:txBody>
        </p:sp>
        <p:sp>
          <p:nvSpPr>
            <p:cNvPr id="370" name="Google Shape;370;g8110b298e1_9_6"/>
            <p:cNvSpPr/>
            <p:nvPr/>
          </p:nvSpPr>
          <p:spPr>
            <a:xfrm>
              <a:off x="838200" y="2143225"/>
              <a:ext cx="1819200" cy="972300"/>
            </a:xfrm>
            <a:prstGeom prst="rect">
              <a:avLst/>
            </a:prstGeom>
            <a:solidFill>
              <a:srgbClr val="3D85C6"/>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SzPts val="1400"/>
                <a:buFont typeface="Arial"/>
                <a:buChar char="●"/>
              </a:pPr>
              <a:r>
                <a:rPr lang="en-US" sz="1400" b="0" i="0" u="none" strike="noStrike" cap="none">
                  <a:latin typeface="Arial"/>
                  <a:ea typeface="Arial"/>
                  <a:cs typeface="Arial"/>
                  <a:sym typeface="Arial"/>
                </a:rPr>
                <a:t>Name</a:t>
              </a:r>
              <a:endParaRPr sz="1400" b="0" i="0" u="none" strike="noStrike" cap="none">
                <a:latin typeface="Arial"/>
                <a:ea typeface="Arial"/>
                <a:cs typeface="Arial"/>
                <a:sym typeface="Arial"/>
              </a:endParaRPr>
            </a:p>
            <a:p>
              <a:pPr marL="457200" marR="0" lvl="0" indent="-317500" algn="l" rtl="0">
                <a:lnSpc>
                  <a:spcPct val="100000"/>
                </a:lnSpc>
                <a:spcBef>
                  <a:spcPts val="0"/>
                </a:spcBef>
                <a:spcAft>
                  <a:spcPts val="0"/>
                </a:spcAft>
                <a:buSzPts val="1400"/>
                <a:buFont typeface="Arial"/>
                <a:buChar char="●"/>
              </a:pPr>
              <a:r>
                <a:rPr lang="en-US" sz="1400" b="0" i="0" u="none" strike="noStrike" cap="none">
                  <a:latin typeface="Arial"/>
                  <a:ea typeface="Arial"/>
                  <a:cs typeface="Arial"/>
                  <a:sym typeface="Arial"/>
                </a:rPr>
                <a:t>Population</a:t>
              </a:r>
              <a:endParaRPr sz="1400" b="0" i="0" u="none" strike="noStrike" cap="none">
                <a:latin typeface="Arial"/>
                <a:ea typeface="Arial"/>
                <a:cs typeface="Arial"/>
                <a:sym typeface="Arial"/>
              </a:endParaRPr>
            </a:p>
            <a:p>
              <a:pPr marL="457200" marR="0" lvl="0" indent="-317500" algn="l" rtl="0">
                <a:lnSpc>
                  <a:spcPct val="100000"/>
                </a:lnSpc>
                <a:spcBef>
                  <a:spcPts val="0"/>
                </a:spcBef>
                <a:spcAft>
                  <a:spcPts val="0"/>
                </a:spcAft>
                <a:buSzPts val="1400"/>
                <a:buFont typeface="Arial"/>
                <a:buChar char="●"/>
              </a:pPr>
              <a:r>
                <a:rPr lang="en-US" sz="1400" b="0" i="0" u="none" strike="noStrike" cap="none">
                  <a:latin typeface="Arial"/>
                  <a:ea typeface="Arial"/>
                  <a:cs typeface="Arial"/>
                  <a:sym typeface="Arial"/>
                </a:rPr>
                <a:t>Racial Distribution</a:t>
              </a:r>
              <a:endParaRPr sz="1400" b="0" i="0" u="none" strike="noStrike" cap="none">
                <a:latin typeface="Arial"/>
                <a:ea typeface="Arial"/>
                <a:cs typeface="Arial"/>
                <a:sym typeface="Arial"/>
              </a:endParaRPr>
            </a:p>
          </p:txBody>
        </p:sp>
      </p:grpSp>
      <p:sp>
        <p:nvSpPr>
          <p:cNvPr id="371" name="Google Shape;371;g8110b298e1_9_6"/>
          <p:cNvSpPr txBox="1">
            <a:spLocks noGrp="1"/>
          </p:cNvSpPr>
          <p:nvPr>
            <p:ph type="title"/>
          </p:nvPr>
        </p:nvSpPr>
        <p:spPr>
          <a:xfrm>
            <a:off x="437700" y="484632"/>
            <a:ext cx="10515600" cy="594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800"/>
              <a:buFont typeface="Arial"/>
              <a:buNone/>
            </a:pPr>
            <a:r>
              <a:rPr lang="en-US" sz="4000">
                <a:solidFill>
                  <a:srgbClr val="990000"/>
                </a:solidFill>
                <a:latin typeface="Barlow Condensed SemiBold"/>
                <a:ea typeface="Barlow Condensed SemiBold"/>
                <a:cs typeface="Barlow Condensed SemiBold"/>
                <a:sym typeface="Barlow Condensed SemiBold"/>
              </a:rPr>
              <a:t>Neo4j Graph Designs Are More Intuitive Than ERDs</a:t>
            </a:r>
            <a:endParaRPr sz="4000">
              <a:solidFill>
                <a:srgbClr val="990000"/>
              </a:solidFill>
              <a:latin typeface="Barlow Condensed SemiBold"/>
              <a:ea typeface="Barlow Condensed SemiBold"/>
              <a:cs typeface="Barlow Condensed SemiBold"/>
              <a:sym typeface="Barlow Condensed SemiBold"/>
            </a:endParaRPr>
          </a:p>
        </p:txBody>
      </p:sp>
      <p:sp>
        <p:nvSpPr>
          <p:cNvPr id="372" name="Google Shape;372;g8110b298e1_9_6"/>
          <p:cNvSpPr txBox="1"/>
          <p:nvPr/>
        </p:nvSpPr>
        <p:spPr>
          <a:xfrm>
            <a:off x="437700" y="118875"/>
            <a:ext cx="3982200" cy="778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rgbClr val="CCCCCC"/>
                </a:solidFill>
                <a:latin typeface="Barlow Condensed SemiBold"/>
                <a:ea typeface="Barlow Condensed SemiBold"/>
                <a:cs typeface="Barlow Condensed SemiBold"/>
                <a:sym typeface="Barlow Condensed SemiBold"/>
              </a:rPr>
              <a:t>5. Database Design</a:t>
            </a:r>
            <a:endParaRPr sz="2600">
              <a:solidFill>
                <a:srgbClr val="CCCCCC"/>
              </a:solidFill>
              <a:latin typeface="Barlow Condensed SemiBold"/>
              <a:ea typeface="Barlow Condensed SemiBold"/>
              <a:cs typeface="Barlow Condensed SemiBold"/>
              <a:sym typeface="Barlow Condense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g8110b298e1_11_6"/>
          <p:cNvSpPr txBox="1">
            <a:spLocks noGrp="1"/>
          </p:cNvSpPr>
          <p:nvPr>
            <p:ph type="title"/>
          </p:nvPr>
        </p:nvSpPr>
        <p:spPr>
          <a:xfrm>
            <a:off x="437700" y="484628"/>
            <a:ext cx="10515600" cy="594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800"/>
              <a:buFont typeface="Arial"/>
              <a:buNone/>
            </a:pPr>
            <a:r>
              <a:rPr lang="en-US" sz="4000">
                <a:solidFill>
                  <a:srgbClr val="990000"/>
                </a:solidFill>
                <a:latin typeface="Barlow Condensed SemiBold"/>
                <a:ea typeface="Barlow Condensed SemiBold"/>
                <a:cs typeface="Barlow Condensed SemiBold"/>
                <a:sym typeface="Barlow Condensed SemiBold"/>
              </a:rPr>
              <a:t>Python &amp; R Seamlessly Connect to Neo4j </a:t>
            </a:r>
            <a:endParaRPr sz="4000">
              <a:solidFill>
                <a:srgbClr val="990000"/>
              </a:solidFill>
              <a:latin typeface="Barlow Condensed SemiBold"/>
              <a:ea typeface="Barlow Condensed SemiBold"/>
              <a:cs typeface="Barlow Condensed SemiBold"/>
              <a:sym typeface="Barlow Condensed SemiBold"/>
            </a:endParaRPr>
          </a:p>
        </p:txBody>
      </p:sp>
      <p:sp>
        <p:nvSpPr>
          <p:cNvPr id="379" name="Google Shape;379;g8110b298e1_11_6"/>
          <p:cNvSpPr txBox="1"/>
          <p:nvPr/>
        </p:nvSpPr>
        <p:spPr>
          <a:xfrm>
            <a:off x="471500" y="6407050"/>
            <a:ext cx="10644300" cy="24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Calibri"/>
                <a:ea typeface="Calibri"/>
                <a:cs typeface="Calibri"/>
                <a:sym typeface="Calibri"/>
              </a:rPr>
              <a:t>* Refer to Technical Document for </a:t>
            </a:r>
            <a:r>
              <a:rPr lang="en-US" b="1" i="1">
                <a:latin typeface="Calibri"/>
                <a:ea typeface="Calibri"/>
                <a:cs typeface="Calibri"/>
                <a:sym typeface="Calibri"/>
              </a:rPr>
              <a:t>detailed explanation of demo architecture</a:t>
            </a:r>
            <a:endParaRPr sz="1400" b="1" i="1" u="none" strike="noStrike" cap="none">
              <a:solidFill>
                <a:srgbClr val="000000"/>
              </a:solidFill>
              <a:latin typeface="Calibri"/>
              <a:ea typeface="Calibri"/>
              <a:cs typeface="Calibri"/>
              <a:sym typeface="Calibri"/>
            </a:endParaRPr>
          </a:p>
        </p:txBody>
      </p:sp>
      <p:pic>
        <p:nvPicPr>
          <p:cNvPr id="380" name="Google Shape;380;g8110b298e1_11_6"/>
          <p:cNvPicPr preferRelativeResize="0"/>
          <p:nvPr/>
        </p:nvPicPr>
        <p:blipFill rotWithShape="1">
          <a:blip r:embed="rId3">
            <a:alphaModFix/>
          </a:blip>
          <a:srcRect/>
          <a:stretch/>
        </p:blipFill>
        <p:spPr>
          <a:xfrm>
            <a:off x="10829925" y="374350"/>
            <a:ext cx="946774" cy="328775"/>
          </a:xfrm>
          <a:prstGeom prst="rect">
            <a:avLst/>
          </a:prstGeom>
          <a:noFill/>
          <a:ln>
            <a:noFill/>
          </a:ln>
        </p:spPr>
      </p:pic>
      <p:sp>
        <p:nvSpPr>
          <p:cNvPr id="381" name="Google Shape;381;g8110b298e1_11_6"/>
          <p:cNvSpPr txBox="1"/>
          <p:nvPr/>
        </p:nvSpPr>
        <p:spPr>
          <a:xfrm>
            <a:off x="437700" y="118875"/>
            <a:ext cx="3982200" cy="778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rgbClr val="CCCCCC"/>
                </a:solidFill>
                <a:latin typeface="Barlow Condensed SemiBold"/>
                <a:ea typeface="Barlow Condensed SemiBold"/>
                <a:cs typeface="Barlow Condensed SemiBold"/>
                <a:sym typeface="Barlow Condensed SemiBold"/>
              </a:rPr>
              <a:t>6. Data Pipeline</a:t>
            </a:r>
            <a:endParaRPr sz="2600">
              <a:solidFill>
                <a:srgbClr val="CCCCCC"/>
              </a:solidFill>
              <a:latin typeface="Barlow Condensed SemiBold"/>
              <a:ea typeface="Barlow Condensed SemiBold"/>
              <a:cs typeface="Barlow Condensed SemiBold"/>
              <a:sym typeface="Barlow Condensed SemiBold"/>
            </a:endParaRPr>
          </a:p>
        </p:txBody>
      </p:sp>
      <p:pic>
        <p:nvPicPr>
          <p:cNvPr id="382" name="Google Shape;382;g8110b298e1_11_6"/>
          <p:cNvPicPr preferRelativeResize="0"/>
          <p:nvPr/>
        </p:nvPicPr>
        <p:blipFill>
          <a:blip r:embed="rId4">
            <a:alphaModFix/>
          </a:blip>
          <a:stretch>
            <a:fillRect/>
          </a:stretch>
        </p:blipFill>
        <p:spPr>
          <a:xfrm>
            <a:off x="999550" y="1686602"/>
            <a:ext cx="2146001" cy="1118999"/>
          </a:xfrm>
          <a:prstGeom prst="rect">
            <a:avLst/>
          </a:prstGeom>
          <a:noFill/>
          <a:ln>
            <a:noFill/>
          </a:ln>
        </p:spPr>
      </p:pic>
      <p:pic>
        <p:nvPicPr>
          <p:cNvPr id="383" name="Google Shape;383;g8110b298e1_11_6"/>
          <p:cNvPicPr preferRelativeResize="0"/>
          <p:nvPr/>
        </p:nvPicPr>
        <p:blipFill>
          <a:blip r:embed="rId5">
            <a:alphaModFix/>
          </a:blip>
          <a:stretch>
            <a:fillRect/>
          </a:stretch>
        </p:blipFill>
        <p:spPr>
          <a:xfrm>
            <a:off x="8593683" y="897375"/>
            <a:ext cx="2610792" cy="1235775"/>
          </a:xfrm>
          <a:prstGeom prst="rect">
            <a:avLst/>
          </a:prstGeom>
          <a:noFill/>
          <a:ln>
            <a:noFill/>
          </a:ln>
        </p:spPr>
      </p:pic>
      <p:sp>
        <p:nvSpPr>
          <p:cNvPr id="384" name="Google Shape;384;g8110b298e1_11_6"/>
          <p:cNvSpPr txBox="1"/>
          <p:nvPr/>
        </p:nvSpPr>
        <p:spPr>
          <a:xfrm>
            <a:off x="483400" y="3624305"/>
            <a:ext cx="3410700" cy="24780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Barlow Condensed"/>
                <a:ea typeface="Barlow Condensed"/>
                <a:cs typeface="Barlow Condensed"/>
                <a:sym typeface="Barlow Condensed"/>
              </a:rPr>
              <a:t>Utility</a:t>
            </a:r>
            <a:endParaRPr sz="2000" b="1">
              <a:latin typeface="Barlow Condensed"/>
              <a:ea typeface="Barlow Condensed"/>
              <a:cs typeface="Barlow Condensed"/>
              <a:sym typeface="Barlow Condensed"/>
            </a:endParaRPr>
          </a:p>
          <a:p>
            <a:pPr marL="457200" lvl="0" indent="-355600" algn="l" rtl="0">
              <a:spcBef>
                <a:spcPts val="0"/>
              </a:spcBef>
              <a:spcAft>
                <a:spcPts val="0"/>
              </a:spcAft>
              <a:buSzPts val="2000"/>
              <a:buFont typeface="Barlow Condensed Medium"/>
              <a:buChar char="●"/>
            </a:pPr>
            <a:r>
              <a:rPr lang="en-US" sz="2000">
                <a:latin typeface="Barlow Condensed Medium"/>
                <a:ea typeface="Barlow Condensed Medium"/>
                <a:cs typeface="Barlow Condensed Medium"/>
                <a:sym typeface="Barlow Condensed Medium"/>
              </a:rPr>
              <a:t>Import data into graph</a:t>
            </a:r>
            <a:endParaRPr sz="2000">
              <a:latin typeface="Barlow Condensed Medium"/>
              <a:ea typeface="Barlow Condensed Medium"/>
              <a:cs typeface="Barlow Condensed Medium"/>
              <a:sym typeface="Barlow Condensed Medium"/>
            </a:endParaRPr>
          </a:p>
          <a:p>
            <a:pPr marL="457200" lvl="0" indent="-355600" algn="l" rtl="0">
              <a:spcBef>
                <a:spcPts val="0"/>
              </a:spcBef>
              <a:spcAft>
                <a:spcPts val="0"/>
              </a:spcAft>
              <a:buSzPts val="2000"/>
              <a:buFont typeface="Barlow Condensed Medium"/>
              <a:buChar char="●"/>
            </a:pPr>
            <a:r>
              <a:rPr lang="en-US" sz="2000">
                <a:latin typeface="Barlow Condensed Medium"/>
                <a:ea typeface="Barlow Condensed Medium"/>
                <a:cs typeface="Barlow Condensed Medium"/>
                <a:sym typeface="Barlow Condensed Medium"/>
              </a:rPr>
              <a:t>CRUD Operations</a:t>
            </a:r>
            <a:endParaRPr sz="2000">
              <a:latin typeface="Barlow Condensed Medium"/>
              <a:ea typeface="Barlow Condensed Medium"/>
              <a:cs typeface="Barlow Condensed Medium"/>
              <a:sym typeface="Barlow Condensed Medium"/>
            </a:endParaRPr>
          </a:p>
          <a:p>
            <a:pPr marL="457200" lvl="0" indent="-355600" algn="l" rtl="0">
              <a:spcBef>
                <a:spcPts val="0"/>
              </a:spcBef>
              <a:spcAft>
                <a:spcPts val="0"/>
              </a:spcAft>
              <a:buSzPts val="2000"/>
              <a:buFont typeface="Barlow Condensed Medium"/>
              <a:buChar char="●"/>
            </a:pPr>
            <a:r>
              <a:rPr lang="en-US" sz="2000">
                <a:latin typeface="Barlow Condensed Medium"/>
                <a:ea typeface="Barlow Condensed Medium"/>
                <a:cs typeface="Barlow Condensed Medium"/>
                <a:sym typeface="Barlow Condensed Medium"/>
              </a:rPr>
              <a:t>Create constraints &amp; indices</a:t>
            </a:r>
            <a:endParaRPr sz="2000">
              <a:latin typeface="Barlow Condensed Medium"/>
              <a:ea typeface="Barlow Condensed Medium"/>
              <a:cs typeface="Barlow Condensed Medium"/>
              <a:sym typeface="Barlow Condensed Medium"/>
            </a:endParaRPr>
          </a:p>
          <a:p>
            <a:pPr marL="457200" lvl="0" indent="-355600" algn="l" rtl="0">
              <a:spcBef>
                <a:spcPts val="0"/>
              </a:spcBef>
              <a:spcAft>
                <a:spcPts val="0"/>
              </a:spcAft>
              <a:buSzPts val="2000"/>
              <a:buFont typeface="Calibri"/>
              <a:buChar char="●"/>
            </a:pPr>
            <a:r>
              <a:rPr lang="en-US" sz="2000">
                <a:latin typeface="Barlow Condensed Medium"/>
                <a:ea typeface="Barlow Condensed Medium"/>
                <a:cs typeface="Barlow Condensed Medium"/>
                <a:sym typeface="Barlow Condensed Medium"/>
              </a:rPr>
              <a:t>Visualize query results in a graph</a:t>
            </a:r>
            <a:r>
              <a:rPr lang="en-US" sz="2000">
                <a:latin typeface="Calibri"/>
                <a:ea typeface="Calibri"/>
                <a:cs typeface="Calibri"/>
                <a:sym typeface="Calibri"/>
              </a:rPr>
              <a:t> </a:t>
            </a:r>
            <a:endParaRPr sz="2000">
              <a:latin typeface="Calibri"/>
              <a:ea typeface="Calibri"/>
              <a:cs typeface="Calibri"/>
              <a:sym typeface="Calibri"/>
            </a:endParaRPr>
          </a:p>
        </p:txBody>
      </p:sp>
      <p:sp>
        <p:nvSpPr>
          <p:cNvPr id="385" name="Google Shape;385;g8110b298e1_11_6"/>
          <p:cNvSpPr txBox="1"/>
          <p:nvPr/>
        </p:nvSpPr>
        <p:spPr>
          <a:xfrm>
            <a:off x="4392900" y="3611880"/>
            <a:ext cx="3406200" cy="24798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chemeClr val="dk1"/>
                </a:solidFill>
                <a:latin typeface="Barlow Condensed"/>
                <a:ea typeface="Barlow Condensed"/>
                <a:cs typeface="Barlow Condensed"/>
                <a:sym typeface="Barlow Condensed"/>
              </a:rPr>
              <a:t>Utility</a:t>
            </a:r>
            <a:endParaRPr sz="2000" b="1">
              <a:latin typeface="Barlow Condensed"/>
              <a:ea typeface="Barlow Condensed"/>
              <a:cs typeface="Barlow Condensed"/>
              <a:sym typeface="Barlow Condensed"/>
            </a:endParaRPr>
          </a:p>
          <a:p>
            <a:pPr marL="457200" lvl="0" indent="-355600" algn="l" rtl="0">
              <a:spcBef>
                <a:spcPts val="0"/>
              </a:spcBef>
              <a:spcAft>
                <a:spcPts val="0"/>
              </a:spcAft>
              <a:buSzPts val="2000"/>
              <a:buFont typeface="Barlow Condensed Medium"/>
              <a:buChar char="●"/>
            </a:pPr>
            <a:r>
              <a:rPr lang="en-US" sz="2000">
                <a:latin typeface="Barlow Condensed Medium"/>
                <a:ea typeface="Barlow Condensed Medium"/>
                <a:cs typeface="Barlow Condensed Medium"/>
                <a:sym typeface="Barlow Condensed Medium"/>
              </a:rPr>
              <a:t>Connect to a Neo4j graph</a:t>
            </a:r>
            <a:endParaRPr sz="2000">
              <a:latin typeface="Barlow Condensed Medium"/>
              <a:ea typeface="Barlow Condensed Medium"/>
              <a:cs typeface="Barlow Condensed Medium"/>
              <a:sym typeface="Barlow Condensed Medium"/>
            </a:endParaRPr>
          </a:p>
          <a:p>
            <a:pPr marL="457200" lvl="0" indent="-355600" algn="l" rtl="0">
              <a:spcBef>
                <a:spcPts val="0"/>
              </a:spcBef>
              <a:spcAft>
                <a:spcPts val="0"/>
              </a:spcAft>
              <a:buSzPts val="2000"/>
              <a:buFont typeface="Barlow Condensed Medium"/>
              <a:buChar char="●"/>
            </a:pPr>
            <a:r>
              <a:rPr lang="en-US" sz="2000">
                <a:latin typeface="Barlow Condensed Medium"/>
                <a:ea typeface="Barlow Condensed Medium"/>
                <a:cs typeface="Barlow Condensed Medium"/>
                <a:sym typeface="Barlow Condensed Medium"/>
              </a:rPr>
              <a:t>Extract tables from graph via Cypher queries</a:t>
            </a:r>
            <a:endParaRPr sz="2000">
              <a:latin typeface="Barlow Condensed Medium"/>
              <a:ea typeface="Barlow Condensed Medium"/>
              <a:cs typeface="Barlow Condensed Medium"/>
              <a:sym typeface="Barlow Condensed Medium"/>
            </a:endParaRPr>
          </a:p>
          <a:p>
            <a:pPr marL="457200" lvl="0" indent="-355600" algn="l" rtl="0">
              <a:spcBef>
                <a:spcPts val="0"/>
              </a:spcBef>
              <a:spcAft>
                <a:spcPts val="0"/>
              </a:spcAft>
              <a:buSzPts val="2000"/>
              <a:buFont typeface="Barlow Condensed Medium"/>
              <a:buChar char="●"/>
            </a:pPr>
            <a:r>
              <a:rPr lang="en-US" sz="2000">
                <a:latin typeface="Barlow Condensed Medium"/>
                <a:ea typeface="Barlow Condensed Medium"/>
                <a:cs typeface="Barlow Condensed Medium"/>
                <a:sym typeface="Barlow Condensed Medium"/>
              </a:rPr>
              <a:t>Data analysis </a:t>
            </a:r>
            <a:endParaRPr sz="2000">
              <a:latin typeface="Barlow Condensed Medium"/>
              <a:ea typeface="Barlow Condensed Medium"/>
              <a:cs typeface="Barlow Condensed Medium"/>
              <a:sym typeface="Barlow Condensed Medium"/>
            </a:endParaRPr>
          </a:p>
          <a:p>
            <a:pPr marL="457200" lvl="0" indent="-355600" algn="l" rtl="0">
              <a:spcBef>
                <a:spcPts val="0"/>
              </a:spcBef>
              <a:spcAft>
                <a:spcPts val="0"/>
              </a:spcAft>
              <a:buSzPts val="2000"/>
              <a:buFont typeface="Barlow Condensed Medium"/>
              <a:buChar char="●"/>
            </a:pPr>
            <a:r>
              <a:rPr lang="en-US" sz="2000">
                <a:latin typeface="Barlow Condensed Medium"/>
                <a:ea typeface="Barlow Condensed Medium"/>
                <a:cs typeface="Barlow Condensed Medium"/>
                <a:sym typeface="Barlow Condensed Medium"/>
              </a:rPr>
              <a:t>Create visualizations &amp; dashboard layout</a:t>
            </a:r>
            <a:endParaRPr sz="2000">
              <a:latin typeface="Barlow Condensed Medium"/>
              <a:ea typeface="Barlow Condensed Medium"/>
              <a:cs typeface="Barlow Condensed Medium"/>
              <a:sym typeface="Barlow Condensed Medium"/>
            </a:endParaRPr>
          </a:p>
        </p:txBody>
      </p:sp>
      <p:sp>
        <p:nvSpPr>
          <p:cNvPr id="386" name="Google Shape;386;g8110b298e1_11_6"/>
          <p:cNvSpPr txBox="1"/>
          <p:nvPr/>
        </p:nvSpPr>
        <p:spPr>
          <a:xfrm>
            <a:off x="8297900" y="3582393"/>
            <a:ext cx="3410700" cy="24780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chemeClr val="dk1"/>
                </a:solidFill>
                <a:latin typeface="Barlow Condensed"/>
                <a:ea typeface="Barlow Condensed"/>
                <a:cs typeface="Barlow Condensed"/>
                <a:sym typeface="Barlow Condensed"/>
              </a:rPr>
              <a:t>Utility</a:t>
            </a:r>
            <a:endParaRPr sz="2000" b="1">
              <a:latin typeface="Barlow Condensed"/>
              <a:ea typeface="Barlow Condensed"/>
              <a:cs typeface="Barlow Condensed"/>
              <a:sym typeface="Barlow Condensed"/>
            </a:endParaRPr>
          </a:p>
          <a:p>
            <a:pPr marL="457200" lvl="0" indent="-355600" algn="l" rtl="0">
              <a:spcBef>
                <a:spcPts val="0"/>
              </a:spcBef>
              <a:spcAft>
                <a:spcPts val="0"/>
              </a:spcAft>
              <a:buSzPts val="2000"/>
              <a:buFont typeface="Barlow Condensed Medium"/>
              <a:buChar char="●"/>
            </a:pPr>
            <a:r>
              <a:rPr lang="en-US" sz="2000">
                <a:latin typeface="Barlow Condensed Medium"/>
                <a:ea typeface="Barlow Condensed Medium"/>
                <a:cs typeface="Barlow Condensed Medium"/>
                <a:sym typeface="Barlow Condensed Medium"/>
              </a:rPr>
              <a:t>Host custom dashboard</a:t>
            </a:r>
            <a:endParaRPr sz="2000">
              <a:latin typeface="Barlow Condensed Medium"/>
              <a:ea typeface="Barlow Condensed Medium"/>
              <a:cs typeface="Barlow Condensed Medium"/>
              <a:sym typeface="Barlow Condensed Medium"/>
            </a:endParaRPr>
          </a:p>
          <a:p>
            <a:pPr marL="457200" lvl="0" indent="-355600" algn="l" rtl="0">
              <a:spcBef>
                <a:spcPts val="0"/>
              </a:spcBef>
              <a:spcAft>
                <a:spcPts val="0"/>
              </a:spcAft>
              <a:buSzPts val="2000"/>
              <a:buFont typeface="Barlow Condensed Medium"/>
              <a:buChar char="●"/>
            </a:pPr>
            <a:r>
              <a:rPr lang="en-US" sz="2000">
                <a:latin typeface="Barlow Condensed Medium"/>
                <a:ea typeface="Barlow Condensed Medium"/>
                <a:cs typeface="Barlow Condensed Medium"/>
                <a:sym typeface="Barlow Condensed Medium"/>
              </a:rPr>
              <a:t>Enable users to interact with dashboard</a:t>
            </a:r>
            <a:endParaRPr sz="2000">
              <a:latin typeface="Barlow Condensed Medium"/>
              <a:ea typeface="Barlow Condensed Medium"/>
              <a:cs typeface="Barlow Condensed Medium"/>
              <a:sym typeface="Barlow Condensed Medium"/>
            </a:endParaRPr>
          </a:p>
        </p:txBody>
      </p:sp>
      <p:grpSp>
        <p:nvGrpSpPr>
          <p:cNvPr id="387" name="Google Shape;387;g8110b298e1_11_6"/>
          <p:cNvGrpSpPr/>
          <p:nvPr/>
        </p:nvGrpSpPr>
        <p:grpSpPr>
          <a:xfrm>
            <a:off x="4274537" y="1499995"/>
            <a:ext cx="3410528" cy="1479788"/>
            <a:chOff x="3750293" y="1822925"/>
            <a:chExt cx="3835933" cy="1533300"/>
          </a:xfrm>
        </p:grpSpPr>
        <p:pic>
          <p:nvPicPr>
            <p:cNvPr id="388" name="Google Shape;388;g8110b298e1_11_6"/>
            <p:cNvPicPr preferRelativeResize="0"/>
            <p:nvPr/>
          </p:nvPicPr>
          <p:blipFill rotWithShape="1">
            <a:blip r:embed="rId6">
              <a:alphaModFix/>
            </a:blip>
            <a:srcRect r="59708"/>
            <a:stretch/>
          </p:blipFill>
          <p:spPr>
            <a:xfrm>
              <a:off x="3750293" y="1822925"/>
              <a:ext cx="1837273" cy="1473050"/>
            </a:xfrm>
            <a:prstGeom prst="rect">
              <a:avLst/>
            </a:prstGeom>
            <a:noFill/>
            <a:ln>
              <a:noFill/>
            </a:ln>
          </p:spPr>
        </p:pic>
        <p:pic>
          <p:nvPicPr>
            <p:cNvPr id="389" name="Google Shape;389;g8110b298e1_11_6"/>
            <p:cNvPicPr preferRelativeResize="0"/>
            <p:nvPr/>
          </p:nvPicPr>
          <p:blipFill rotWithShape="1">
            <a:blip r:embed="rId6">
              <a:alphaModFix/>
            </a:blip>
            <a:srcRect l="41677" r="11261"/>
            <a:stretch/>
          </p:blipFill>
          <p:spPr>
            <a:xfrm>
              <a:off x="5440225" y="1883175"/>
              <a:ext cx="2146000" cy="1473050"/>
            </a:xfrm>
            <a:prstGeom prst="rect">
              <a:avLst/>
            </a:prstGeom>
            <a:noFill/>
            <a:ln>
              <a:noFill/>
            </a:ln>
          </p:spPr>
        </p:pic>
      </p:grpSp>
      <p:sp>
        <p:nvSpPr>
          <p:cNvPr id="390" name="Google Shape;390;g8110b298e1_11_6"/>
          <p:cNvSpPr/>
          <p:nvPr/>
        </p:nvSpPr>
        <p:spPr>
          <a:xfrm>
            <a:off x="3677600" y="1976638"/>
            <a:ext cx="626100" cy="526500"/>
          </a:xfrm>
          <a:prstGeom prst="rightArrow">
            <a:avLst>
              <a:gd name="adj1" fmla="val 50000"/>
              <a:gd name="adj2" fmla="val 5000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g8110b298e1_11_6"/>
          <p:cNvSpPr/>
          <p:nvPr/>
        </p:nvSpPr>
        <p:spPr>
          <a:xfrm rot="-1511366">
            <a:off x="7826417" y="1498500"/>
            <a:ext cx="625922" cy="526477"/>
          </a:xfrm>
          <a:prstGeom prst="rightArrow">
            <a:avLst>
              <a:gd name="adj1" fmla="val 50000"/>
              <a:gd name="adj2" fmla="val 5000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g8110b298e1_11_6"/>
          <p:cNvSpPr/>
          <p:nvPr/>
        </p:nvSpPr>
        <p:spPr>
          <a:xfrm rot="1528297">
            <a:off x="7767760" y="2344205"/>
            <a:ext cx="625721" cy="526561"/>
          </a:xfrm>
          <a:prstGeom prst="rightArrow">
            <a:avLst>
              <a:gd name="adj1" fmla="val 50000"/>
              <a:gd name="adj2" fmla="val 5000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3" name="Google Shape;393;g8110b298e1_11_6"/>
          <p:cNvPicPr preferRelativeResize="0"/>
          <p:nvPr/>
        </p:nvPicPr>
        <p:blipFill rotWithShape="1">
          <a:blip r:embed="rId7">
            <a:alphaModFix/>
          </a:blip>
          <a:srcRect l="-5666" t="33290" r="-6090" b="33647"/>
          <a:stretch/>
        </p:blipFill>
        <p:spPr>
          <a:xfrm>
            <a:off x="8646250" y="2327398"/>
            <a:ext cx="2505650" cy="828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p11"/>
          <p:cNvPicPr preferRelativeResize="0"/>
          <p:nvPr/>
        </p:nvPicPr>
        <p:blipFill rotWithShape="1">
          <a:blip r:embed="rId3">
            <a:alphaModFix/>
          </a:blip>
          <a:srcRect/>
          <a:stretch/>
        </p:blipFill>
        <p:spPr>
          <a:xfrm>
            <a:off x="10829925" y="374350"/>
            <a:ext cx="946774" cy="328775"/>
          </a:xfrm>
          <a:prstGeom prst="rect">
            <a:avLst/>
          </a:prstGeom>
          <a:noFill/>
          <a:ln>
            <a:noFill/>
          </a:ln>
        </p:spPr>
      </p:pic>
      <p:sp>
        <p:nvSpPr>
          <p:cNvPr id="399" name="Google Shape;399;p11"/>
          <p:cNvSpPr txBox="1"/>
          <p:nvPr/>
        </p:nvSpPr>
        <p:spPr>
          <a:xfrm>
            <a:off x="990600" y="1439250"/>
            <a:ext cx="10365600" cy="9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Barlow Condensed"/>
              <a:ea typeface="Barlow Condensed"/>
              <a:cs typeface="Barlow Condensed"/>
              <a:sym typeface="Barlow Condensed"/>
            </a:endParaRPr>
          </a:p>
        </p:txBody>
      </p:sp>
      <p:pic>
        <p:nvPicPr>
          <p:cNvPr id="400" name="Google Shape;400;p11"/>
          <p:cNvPicPr preferRelativeResize="0"/>
          <p:nvPr/>
        </p:nvPicPr>
        <p:blipFill>
          <a:blip r:embed="rId4">
            <a:alphaModFix/>
          </a:blip>
          <a:stretch>
            <a:fillRect/>
          </a:stretch>
        </p:blipFill>
        <p:spPr>
          <a:xfrm>
            <a:off x="5582200" y="2352288"/>
            <a:ext cx="6194494" cy="3982175"/>
          </a:xfrm>
          <a:prstGeom prst="rect">
            <a:avLst/>
          </a:prstGeom>
          <a:noFill/>
          <a:ln>
            <a:noFill/>
          </a:ln>
        </p:spPr>
      </p:pic>
      <p:sp>
        <p:nvSpPr>
          <p:cNvPr id="401" name="Google Shape;401;p11"/>
          <p:cNvSpPr txBox="1"/>
          <p:nvPr/>
        </p:nvSpPr>
        <p:spPr>
          <a:xfrm>
            <a:off x="505325" y="3281026"/>
            <a:ext cx="4846500" cy="2448300"/>
          </a:xfrm>
          <a:prstGeom prst="rect">
            <a:avLst/>
          </a:prstGeom>
          <a:noFill/>
          <a:ln w="2857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solidFill>
                  <a:schemeClr val="dk1"/>
                </a:solidFill>
                <a:latin typeface="Calibri"/>
                <a:ea typeface="Calibri"/>
                <a:cs typeface="Calibri"/>
                <a:sym typeface="Calibri"/>
              </a:rPr>
              <a:t>Cypher Query:    </a:t>
            </a:r>
            <a:endParaRPr sz="18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800">
                <a:solidFill>
                  <a:srgbClr val="FF0000"/>
                </a:solidFill>
                <a:latin typeface="Calibri"/>
                <a:ea typeface="Calibri"/>
                <a:cs typeface="Calibri"/>
                <a:sym typeface="Calibri"/>
              </a:rPr>
              <a:t>MATCH</a:t>
            </a:r>
            <a:r>
              <a:rPr lang="en-US" sz="1800">
                <a:solidFill>
                  <a:schemeClr val="dk1"/>
                </a:solidFill>
                <a:latin typeface="Calibri"/>
                <a:ea typeface="Calibri"/>
                <a:cs typeface="Calibri"/>
                <a:sym typeface="Calibri"/>
              </a:rPr>
              <a:t> (d:District)-[:EDUCATES]-&gt;(t:Tract)</a:t>
            </a: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800">
                <a:solidFill>
                  <a:srgbClr val="FF0000"/>
                </a:solidFill>
                <a:latin typeface="Calibri"/>
                <a:ea typeface="Calibri"/>
                <a:cs typeface="Calibri"/>
                <a:sym typeface="Calibri"/>
              </a:rPr>
              <a:t>WHERE</a:t>
            </a:r>
            <a:r>
              <a:rPr lang="en-US" sz="1800">
                <a:solidFill>
                  <a:schemeClr val="dk1"/>
                </a:solidFill>
                <a:latin typeface="Calibri"/>
                <a:ea typeface="Calibri"/>
                <a:cs typeface="Calibri"/>
                <a:sym typeface="Calibri"/>
              </a:rPr>
              <a:t> t.black_perc &gt; 30 </a:t>
            </a: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800">
                <a:solidFill>
                  <a:srgbClr val="FF0000"/>
                </a:solidFill>
                <a:latin typeface="Calibri"/>
                <a:ea typeface="Calibri"/>
                <a:cs typeface="Calibri"/>
                <a:sym typeface="Calibri"/>
              </a:rPr>
              <a:t>RETURN</a:t>
            </a:r>
            <a:r>
              <a:rPr lang="en-US" sz="1800">
                <a:solidFill>
                  <a:schemeClr val="dk1"/>
                </a:solidFill>
                <a:latin typeface="Calibri"/>
                <a:ea typeface="Calibri"/>
                <a:cs typeface="Calibri"/>
                <a:sym typeface="Calibri"/>
              </a:rPr>
              <a:t> t.name AS tract, t.black_perc AS prop_black, t.k_12_enrolled_perc AS perc_enrolled_k_12, d.avg_ACT AS avg_ACT </a:t>
            </a:r>
            <a:endParaRPr sz="1800">
              <a:solidFill>
                <a:schemeClr val="dk1"/>
              </a:solidFill>
              <a:latin typeface="Calibri"/>
              <a:ea typeface="Calibri"/>
              <a:cs typeface="Calibri"/>
              <a:sym typeface="Calibri"/>
            </a:endParaRPr>
          </a:p>
          <a:p>
            <a:pPr marL="0" lvl="0" indent="0" algn="l" rtl="0">
              <a:spcBef>
                <a:spcPts val="0"/>
              </a:spcBef>
              <a:spcAft>
                <a:spcPts val="0"/>
              </a:spcAft>
              <a:buNone/>
            </a:pPr>
            <a:r>
              <a:rPr lang="en-US" sz="1800">
                <a:solidFill>
                  <a:srgbClr val="FF0000"/>
                </a:solidFill>
                <a:latin typeface="Calibri"/>
                <a:ea typeface="Calibri"/>
                <a:cs typeface="Calibri"/>
                <a:sym typeface="Calibri"/>
              </a:rPr>
              <a:t>ORDER BY</a:t>
            </a:r>
            <a:r>
              <a:rPr lang="en-US" sz="1800">
                <a:solidFill>
                  <a:schemeClr val="dk1"/>
                </a:solidFill>
                <a:latin typeface="Calibri"/>
                <a:ea typeface="Calibri"/>
                <a:cs typeface="Calibri"/>
                <a:sym typeface="Calibri"/>
              </a:rPr>
              <a:t> t.black_perc DESC LIMIT 25</a:t>
            </a:r>
            <a:endParaRPr sz="1800" b="1">
              <a:latin typeface="Calibri"/>
              <a:ea typeface="Calibri"/>
              <a:cs typeface="Calibri"/>
              <a:sym typeface="Calibri"/>
            </a:endParaRPr>
          </a:p>
        </p:txBody>
      </p:sp>
      <p:sp>
        <p:nvSpPr>
          <p:cNvPr id="402" name="Google Shape;402;p11"/>
          <p:cNvSpPr txBox="1"/>
          <p:nvPr/>
        </p:nvSpPr>
        <p:spPr>
          <a:xfrm>
            <a:off x="437700" y="118875"/>
            <a:ext cx="3982200" cy="778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rgbClr val="CCCCCC"/>
                </a:solidFill>
                <a:latin typeface="Barlow Condensed SemiBold"/>
                <a:ea typeface="Barlow Condensed SemiBold"/>
                <a:cs typeface="Barlow Condensed SemiBold"/>
                <a:sym typeface="Barlow Condensed SemiBold"/>
              </a:rPr>
              <a:t>7. Disparity Analysis</a:t>
            </a:r>
            <a:endParaRPr sz="2600">
              <a:solidFill>
                <a:srgbClr val="CCCCCC"/>
              </a:solidFill>
              <a:latin typeface="Barlow Condensed SemiBold"/>
              <a:ea typeface="Barlow Condensed SemiBold"/>
              <a:cs typeface="Barlow Condensed SemiBold"/>
              <a:sym typeface="Barlow Condensed SemiBold"/>
            </a:endParaRPr>
          </a:p>
        </p:txBody>
      </p:sp>
      <p:sp>
        <p:nvSpPr>
          <p:cNvPr id="403" name="Google Shape;403;p11"/>
          <p:cNvSpPr txBox="1">
            <a:spLocks noGrp="1"/>
          </p:cNvSpPr>
          <p:nvPr>
            <p:ph type="title"/>
          </p:nvPr>
        </p:nvSpPr>
        <p:spPr>
          <a:xfrm>
            <a:off x="437700" y="484632"/>
            <a:ext cx="9501600" cy="99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4000">
                <a:solidFill>
                  <a:srgbClr val="990000"/>
                </a:solidFill>
                <a:latin typeface="Barlow Condensed SemiBold"/>
                <a:ea typeface="Barlow Condensed SemiBold"/>
                <a:cs typeface="Barlow Condensed SemiBold"/>
                <a:sym typeface="Barlow Condensed SemiBold"/>
              </a:rPr>
              <a:t>Do minority dominant neighborhoods have a dispropriate school enrollment rate?</a:t>
            </a:r>
            <a:endParaRPr sz="4000">
              <a:solidFill>
                <a:srgbClr val="990000"/>
              </a:solidFill>
              <a:latin typeface="Barlow Condensed SemiBold"/>
              <a:ea typeface="Barlow Condensed SemiBold"/>
              <a:cs typeface="Barlow Condensed SemiBold"/>
              <a:sym typeface="Barlow Condense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g8110b298e1_11_129"/>
          <p:cNvPicPr preferRelativeResize="0"/>
          <p:nvPr/>
        </p:nvPicPr>
        <p:blipFill rotWithShape="1">
          <a:blip r:embed="rId3">
            <a:alphaModFix/>
          </a:blip>
          <a:srcRect/>
          <a:stretch/>
        </p:blipFill>
        <p:spPr>
          <a:xfrm>
            <a:off x="10829925" y="374350"/>
            <a:ext cx="946774" cy="328775"/>
          </a:xfrm>
          <a:prstGeom prst="rect">
            <a:avLst/>
          </a:prstGeom>
          <a:noFill/>
          <a:ln>
            <a:noFill/>
          </a:ln>
        </p:spPr>
      </p:pic>
      <p:sp>
        <p:nvSpPr>
          <p:cNvPr id="409" name="Google Shape;409;g8110b298e1_11_129"/>
          <p:cNvSpPr txBox="1"/>
          <p:nvPr/>
        </p:nvSpPr>
        <p:spPr>
          <a:xfrm>
            <a:off x="505325" y="3281026"/>
            <a:ext cx="4846500" cy="2448300"/>
          </a:xfrm>
          <a:prstGeom prst="rect">
            <a:avLst/>
          </a:prstGeom>
          <a:noFill/>
          <a:ln w="28575" cap="flat" cmpd="sng">
            <a:solidFill>
              <a:schemeClr val="accent1"/>
            </a:solidFill>
            <a:prstDash val="dot"/>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Calibri"/>
                <a:ea typeface="Calibri"/>
                <a:cs typeface="Calibri"/>
                <a:sym typeface="Calibri"/>
              </a:rPr>
              <a:t>Cypher Query:</a:t>
            </a:r>
            <a:r>
              <a:rPr lang="en-US" sz="1800">
                <a:latin typeface="Calibri"/>
                <a:ea typeface="Calibri"/>
                <a:cs typeface="Calibri"/>
                <a:sym typeface="Calibri"/>
              </a:rPr>
              <a:t> </a:t>
            </a:r>
            <a:endParaRPr sz="1800">
              <a:latin typeface="Calibri"/>
              <a:ea typeface="Calibri"/>
              <a:cs typeface="Calibri"/>
              <a:sym typeface="Calibri"/>
            </a:endParaRPr>
          </a:p>
          <a:p>
            <a:pPr marL="0" lvl="0" indent="0" algn="l" rtl="0">
              <a:spcBef>
                <a:spcPts val="0"/>
              </a:spcBef>
              <a:spcAft>
                <a:spcPts val="0"/>
              </a:spcAft>
              <a:buNone/>
            </a:pPr>
            <a:r>
              <a:rPr lang="en-US" sz="1800">
                <a:solidFill>
                  <a:srgbClr val="FF0000"/>
                </a:solidFill>
                <a:latin typeface="Calibri"/>
                <a:ea typeface="Calibri"/>
                <a:cs typeface="Calibri"/>
                <a:sym typeface="Calibri"/>
              </a:rPr>
              <a:t>MATCH</a:t>
            </a:r>
            <a:r>
              <a:rPr lang="en-US" sz="1800">
                <a:latin typeface="Calibri"/>
                <a:ea typeface="Calibri"/>
                <a:cs typeface="Calibri"/>
                <a:sym typeface="Calibri"/>
              </a:rPr>
              <a:t> (d:District)-[:EDUCATES]-&gt;(t:Tract) </a:t>
            </a:r>
            <a:r>
              <a:rPr lang="en-US" sz="1800">
                <a:solidFill>
                  <a:srgbClr val="FF0000"/>
                </a:solidFill>
                <a:latin typeface="Calibri"/>
                <a:ea typeface="Calibri"/>
                <a:cs typeface="Calibri"/>
                <a:sym typeface="Calibri"/>
              </a:rPr>
              <a:t>WHERE</a:t>
            </a:r>
            <a:r>
              <a:rPr lang="en-US" sz="1800">
                <a:latin typeface="Calibri"/>
                <a:ea typeface="Calibri"/>
                <a:cs typeface="Calibri"/>
                <a:sym typeface="Calibri"/>
              </a:rPr>
              <a:t> t.black_perc &gt; 30 </a:t>
            </a:r>
            <a:endParaRPr sz="1800">
              <a:latin typeface="Calibri"/>
              <a:ea typeface="Calibri"/>
              <a:cs typeface="Calibri"/>
              <a:sym typeface="Calibri"/>
            </a:endParaRPr>
          </a:p>
          <a:p>
            <a:pPr marL="0" lvl="0" indent="0" algn="l" rtl="0">
              <a:spcBef>
                <a:spcPts val="0"/>
              </a:spcBef>
              <a:spcAft>
                <a:spcPts val="0"/>
              </a:spcAft>
              <a:buNone/>
            </a:pPr>
            <a:r>
              <a:rPr lang="en-US" sz="1800">
                <a:solidFill>
                  <a:srgbClr val="FF0000"/>
                </a:solidFill>
                <a:latin typeface="Calibri"/>
                <a:ea typeface="Calibri"/>
                <a:cs typeface="Calibri"/>
                <a:sym typeface="Calibri"/>
              </a:rPr>
              <a:t>RETURN</a:t>
            </a:r>
            <a:r>
              <a:rPr lang="en-US" sz="1800">
                <a:latin typeface="Calibri"/>
                <a:ea typeface="Calibri"/>
                <a:cs typeface="Calibri"/>
                <a:sym typeface="Calibri"/>
              </a:rPr>
              <a:t> t.name AS tract, t.black_perc AS prop_black, t.k_12_enrolled_perc AS perc_enrolled_k_12, d.avg_ACT AS avg_ACT </a:t>
            </a:r>
            <a:endParaRPr sz="1800">
              <a:latin typeface="Calibri"/>
              <a:ea typeface="Calibri"/>
              <a:cs typeface="Calibri"/>
              <a:sym typeface="Calibri"/>
            </a:endParaRPr>
          </a:p>
          <a:p>
            <a:pPr marL="0" lvl="0" indent="0" algn="l" rtl="0">
              <a:spcBef>
                <a:spcPts val="0"/>
              </a:spcBef>
              <a:spcAft>
                <a:spcPts val="0"/>
              </a:spcAft>
              <a:buNone/>
            </a:pPr>
            <a:r>
              <a:rPr lang="en-US" sz="1800">
                <a:solidFill>
                  <a:srgbClr val="FF0000"/>
                </a:solidFill>
                <a:latin typeface="Calibri"/>
                <a:ea typeface="Calibri"/>
                <a:cs typeface="Calibri"/>
                <a:sym typeface="Calibri"/>
              </a:rPr>
              <a:t>ORDER BY</a:t>
            </a:r>
            <a:r>
              <a:rPr lang="en-US" sz="1800">
                <a:latin typeface="Calibri"/>
                <a:ea typeface="Calibri"/>
                <a:cs typeface="Calibri"/>
                <a:sym typeface="Calibri"/>
              </a:rPr>
              <a:t> t.black_perc DESC </a:t>
            </a:r>
            <a:endParaRPr sz="1800">
              <a:latin typeface="Calibri"/>
              <a:ea typeface="Calibri"/>
              <a:cs typeface="Calibri"/>
              <a:sym typeface="Calibri"/>
            </a:endParaRPr>
          </a:p>
          <a:p>
            <a:pPr marL="0" lvl="0" indent="0" algn="l" rtl="0">
              <a:spcBef>
                <a:spcPts val="0"/>
              </a:spcBef>
              <a:spcAft>
                <a:spcPts val="0"/>
              </a:spcAft>
              <a:buNone/>
            </a:pPr>
            <a:r>
              <a:rPr lang="en-US" sz="1800">
                <a:solidFill>
                  <a:srgbClr val="FF0000"/>
                </a:solidFill>
                <a:latin typeface="Calibri"/>
                <a:ea typeface="Calibri"/>
                <a:cs typeface="Calibri"/>
                <a:sym typeface="Calibri"/>
              </a:rPr>
              <a:t>LIMIT</a:t>
            </a:r>
            <a:r>
              <a:rPr lang="en-US" sz="1800">
                <a:latin typeface="Calibri"/>
                <a:ea typeface="Calibri"/>
                <a:cs typeface="Calibri"/>
                <a:sym typeface="Calibri"/>
              </a:rPr>
              <a:t> 25</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pic>
        <p:nvPicPr>
          <p:cNvPr id="410" name="Google Shape;410;g8110b298e1_11_129"/>
          <p:cNvPicPr preferRelativeResize="0"/>
          <p:nvPr/>
        </p:nvPicPr>
        <p:blipFill>
          <a:blip r:embed="rId4">
            <a:alphaModFix/>
          </a:blip>
          <a:stretch>
            <a:fillRect/>
          </a:stretch>
        </p:blipFill>
        <p:spPr>
          <a:xfrm>
            <a:off x="5577840" y="2350008"/>
            <a:ext cx="6190489" cy="3972999"/>
          </a:xfrm>
          <a:prstGeom prst="rect">
            <a:avLst/>
          </a:prstGeom>
          <a:noFill/>
          <a:ln>
            <a:noFill/>
          </a:ln>
        </p:spPr>
      </p:pic>
      <p:sp>
        <p:nvSpPr>
          <p:cNvPr id="411" name="Google Shape;411;g8110b298e1_11_129"/>
          <p:cNvSpPr txBox="1"/>
          <p:nvPr/>
        </p:nvSpPr>
        <p:spPr>
          <a:xfrm>
            <a:off x="437700" y="118875"/>
            <a:ext cx="3982200" cy="778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rgbClr val="CCCCCC"/>
                </a:solidFill>
                <a:latin typeface="Barlow Condensed SemiBold"/>
                <a:ea typeface="Barlow Condensed SemiBold"/>
                <a:cs typeface="Barlow Condensed SemiBold"/>
                <a:sym typeface="Barlow Condensed SemiBold"/>
              </a:rPr>
              <a:t>7. Disparity Analysis</a:t>
            </a:r>
            <a:endParaRPr sz="2600">
              <a:solidFill>
                <a:srgbClr val="CCCCCC"/>
              </a:solidFill>
              <a:latin typeface="Barlow Condensed SemiBold"/>
              <a:ea typeface="Barlow Condensed SemiBold"/>
              <a:cs typeface="Barlow Condensed SemiBold"/>
              <a:sym typeface="Barlow Condensed SemiBold"/>
            </a:endParaRPr>
          </a:p>
        </p:txBody>
      </p:sp>
      <p:sp>
        <p:nvSpPr>
          <p:cNvPr id="412" name="Google Shape;412;g8110b298e1_11_129"/>
          <p:cNvSpPr txBox="1">
            <a:spLocks noGrp="1"/>
          </p:cNvSpPr>
          <p:nvPr>
            <p:ph type="title"/>
          </p:nvPr>
        </p:nvSpPr>
        <p:spPr>
          <a:xfrm>
            <a:off x="437700" y="484632"/>
            <a:ext cx="10515600" cy="118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800"/>
              <a:buFont typeface="Arial"/>
              <a:buNone/>
            </a:pPr>
            <a:r>
              <a:rPr lang="en-US" sz="4000">
                <a:solidFill>
                  <a:srgbClr val="990000"/>
                </a:solidFill>
                <a:latin typeface="Barlow Condensed SemiBold"/>
                <a:ea typeface="Barlow Condensed SemiBold"/>
                <a:cs typeface="Barlow Condensed SemiBold"/>
                <a:sym typeface="Barlow Condensed SemiBold"/>
              </a:rPr>
              <a:t>What is the avg ACT score of the districts that educate these tracts?</a:t>
            </a:r>
            <a:endParaRPr sz="4000">
              <a:solidFill>
                <a:srgbClr val="990000"/>
              </a:solidFill>
              <a:latin typeface="Barlow Condensed SemiBold"/>
              <a:ea typeface="Barlow Condensed SemiBold"/>
              <a:cs typeface="Barlow Condensed SemiBold"/>
              <a:sym typeface="Barlow Condensed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g8110b298e1_11_111"/>
          <p:cNvPicPr preferRelativeResize="0"/>
          <p:nvPr/>
        </p:nvPicPr>
        <p:blipFill rotWithShape="1">
          <a:blip r:embed="rId3">
            <a:alphaModFix/>
          </a:blip>
          <a:srcRect/>
          <a:stretch/>
        </p:blipFill>
        <p:spPr>
          <a:xfrm>
            <a:off x="10829925" y="374350"/>
            <a:ext cx="946774" cy="328775"/>
          </a:xfrm>
          <a:prstGeom prst="rect">
            <a:avLst/>
          </a:prstGeom>
          <a:noFill/>
          <a:ln>
            <a:noFill/>
          </a:ln>
        </p:spPr>
      </p:pic>
      <p:pic>
        <p:nvPicPr>
          <p:cNvPr id="418" name="Google Shape;418;g8110b298e1_11_111"/>
          <p:cNvPicPr preferRelativeResize="0"/>
          <p:nvPr/>
        </p:nvPicPr>
        <p:blipFill>
          <a:blip r:embed="rId4">
            <a:alphaModFix/>
          </a:blip>
          <a:stretch>
            <a:fillRect/>
          </a:stretch>
        </p:blipFill>
        <p:spPr>
          <a:xfrm>
            <a:off x="5577840" y="2350008"/>
            <a:ext cx="6194494" cy="3982175"/>
          </a:xfrm>
          <a:prstGeom prst="rect">
            <a:avLst/>
          </a:prstGeom>
          <a:noFill/>
          <a:ln>
            <a:noFill/>
          </a:ln>
        </p:spPr>
      </p:pic>
      <p:sp>
        <p:nvSpPr>
          <p:cNvPr id="419" name="Google Shape;419;g8110b298e1_11_111"/>
          <p:cNvSpPr txBox="1"/>
          <p:nvPr/>
        </p:nvSpPr>
        <p:spPr>
          <a:xfrm>
            <a:off x="505325" y="3281026"/>
            <a:ext cx="4846500" cy="2448300"/>
          </a:xfrm>
          <a:prstGeom prst="rect">
            <a:avLst/>
          </a:prstGeom>
          <a:noFill/>
          <a:ln w="28575" cap="flat" cmpd="sng">
            <a:solidFill>
              <a:schemeClr val="accent1"/>
            </a:solidFill>
            <a:prstDash val="dot"/>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b="1">
                <a:solidFill>
                  <a:schemeClr val="dk1"/>
                </a:solidFill>
                <a:latin typeface="Calibri"/>
                <a:ea typeface="Calibri"/>
                <a:cs typeface="Calibri"/>
                <a:sym typeface="Calibri"/>
              </a:rPr>
              <a:t>Cypher Query: </a:t>
            </a:r>
            <a:endParaRPr sz="18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800">
                <a:solidFill>
                  <a:srgbClr val="FF0000"/>
                </a:solidFill>
                <a:latin typeface="Calibri"/>
                <a:ea typeface="Calibri"/>
                <a:cs typeface="Calibri"/>
                <a:sym typeface="Calibri"/>
              </a:rPr>
              <a:t>MATCH</a:t>
            </a:r>
            <a:r>
              <a:rPr lang="en-US" sz="1800">
                <a:solidFill>
                  <a:schemeClr val="dk1"/>
                </a:solidFill>
                <a:latin typeface="Calibri"/>
                <a:ea typeface="Calibri"/>
                <a:cs typeface="Calibri"/>
                <a:sym typeface="Calibri"/>
              </a:rPr>
              <a:t> (t:Tract) </a:t>
            </a: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800">
                <a:solidFill>
                  <a:srgbClr val="FF0000"/>
                </a:solidFill>
                <a:latin typeface="Calibri"/>
                <a:ea typeface="Calibri"/>
                <a:cs typeface="Calibri"/>
                <a:sym typeface="Calibri"/>
              </a:rPr>
              <a:t>WHERE</a:t>
            </a:r>
            <a:r>
              <a:rPr lang="en-US" sz="1800">
                <a:solidFill>
                  <a:schemeClr val="dk1"/>
                </a:solidFill>
                <a:latin typeface="Calibri"/>
                <a:ea typeface="Calibri"/>
                <a:cs typeface="Calibri"/>
                <a:sym typeface="Calibri"/>
              </a:rPr>
              <a:t> t.households_on_SNAP_perc &gt; 25 </a:t>
            </a: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800">
                <a:solidFill>
                  <a:srgbClr val="FF0000"/>
                </a:solidFill>
                <a:latin typeface="Calibri"/>
                <a:ea typeface="Calibri"/>
                <a:cs typeface="Calibri"/>
                <a:sym typeface="Calibri"/>
              </a:rPr>
              <a:t>RETURN</a:t>
            </a:r>
            <a:r>
              <a:rPr lang="en-US" sz="1800">
                <a:solidFill>
                  <a:schemeClr val="dk1"/>
                </a:solidFill>
                <a:latin typeface="Calibri"/>
                <a:ea typeface="Calibri"/>
                <a:cs typeface="Calibri"/>
                <a:sym typeface="Calibri"/>
              </a:rPr>
              <a:t> t.name AS tract, t.households_on_SNAP_perc AS households_on_snap_perc, t.college_undergrad_perc AS undergrad_perc </a:t>
            </a:r>
            <a:endParaRPr sz="1800">
              <a:solidFill>
                <a:schemeClr val="dk1"/>
              </a:solidFill>
              <a:latin typeface="Calibri"/>
              <a:ea typeface="Calibri"/>
              <a:cs typeface="Calibri"/>
              <a:sym typeface="Calibri"/>
            </a:endParaRPr>
          </a:p>
          <a:p>
            <a:pPr marL="0" lvl="0" indent="0" algn="l" rtl="0">
              <a:spcBef>
                <a:spcPts val="0"/>
              </a:spcBef>
              <a:spcAft>
                <a:spcPts val="0"/>
              </a:spcAft>
              <a:buNone/>
            </a:pPr>
            <a:r>
              <a:rPr lang="en-US" sz="1800">
                <a:solidFill>
                  <a:srgbClr val="FF0000"/>
                </a:solidFill>
                <a:latin typeface="Calibri"/>
                <a:ea typeface="Calibri"/>
                <a:cs typeface="Calibri"/>
                <a:sym typeface="Calibri"/>
              </a:rPr>
              <a:t>ORDER BY</a:t>
            </a:r>
            <a:r>
              <a:rPr lang="en-US" sz="1800">
                <a:solidFill>
                  <a:schemeClr val="dk1"/>
                </a:solidFill>
                <a:latin typeface="Calibri"/>
                <a:ea typeface="Calibri"/>
                <a:cs typeface="Calibri"/>
                <a:sym typeface="Calibri"/>
              </a:rPr>
              <a:t> t.households_on_SNAP_perc DESC</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lvl="0" indent="0" algn="l" rtl="0">
              <a:spcBef>
                <a:spcPts val="0"/>
              </a:spcBef>
              <a:spcAft>
                <a:spcPts val="0"/>
              </a:spcAft>
              <a:buNone/>
            </a:pPr>
            <a:endParaRPr sz="1800" b="1">
              <a:latin typeface="Calibri"/>
              <a:ea typeface="Calibri"/>
              <a:cs typeface="Calibri"/>
              <a:sym typeface="Calibri"/>
            </a:endParaRPr>
          </a:p>
        </p:txBody>
      </p:sp>
      <p:sp>
        <p:nvSpPr>
          <p:cNvPr id="420" name="Google Shape;420;g8110b298e1_11_111"/>
          <p:cNvSpPr txBox="1"/>
          <p:nvPr/>
        </p:nvSpPr>
        <p:spPr>
          <a:xfrm>
            <a:off x="437700" y="118875"/>
            <a:ext cx="3982200" cy="778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rgbClr val="CCCCCC"/>
                </a:solidFill>
                <a:latin typeface="Barlow Condensed SemiBold"/>
                <a:ea typeface="Barlow Condensed SemiBold"/>
                <a:cs typeface="Barlow Condensed SemiBold"/>
                <a:sym typeface="Barlow Condensed SemiBold"/>
              </a:rPr>
              <a:t>7. Disparity Analysis</a:t>
            </a:r>
            <a:endParaRPr sz="2600">
              <a:solidFill>
                <a:srgbClr val="CCCCCC"/>
              </a:solidFill>
              <a:latin typeface="Barlow Condensed SemiBold"/>
              <a:ea typeface="Barlow Condensed SemiBold"/>
              <a:cs typeface="Barlow Condensed SemiBold"/>
              <a:sym typeface="Barlow Condensed SemiBold"/>
            </a:endParaRPr>
          </a:p>
        </p:txBody>
      </p:sp>
      <p:sp>
        <p:nvSpPr>
          <p:cNvPr id="421" name="Google Shape;421;g8110b298e1_11_111"/>
          <p:cNvSpPr txBox="1">
            <a:spLocks noGrp="1"/>
          </p:cNvSpPr>
          <p:nvPr>
            <p:ph type="title"/>
          </p:nvPr>
        </p:nvSpPr>
        <p:spPr>
          <a:xfrm>
            <a:off x="437700" y="484626"/>
            <a:ext cx="10515600" cy="118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800"/>
              <a:buFont typeface="Arial"/>
              <a:buNone/>
            </a:pPr>
            <a:r>
              <a:rPr lang="en-US" sz="3600">
                <a:solidFill>
                  <a:srgbClr val="990000"/>
                </a:solidFill>
                <a:latin typeface="Barlow Condensed SemiBold"/>
                <a:ea typeface="Barlow Condensed SemiBold"/>
                <a:cs typeface="Barlow Condensed SemiBold"/>
                <a:sym typeface="Barlow Condensed SemiBold"/>
              </a:rPr>
              <a:t>For tracts with high SNAP enrollment vs low SNAP enrollment, what is the percentage of population that attend undergrad?</a:t>
            </a:r>
            <a:endParaRPr sz="3600">
              <a:solidFill>
                <a:srgbClr val="990000"/>
              </a:solidFill>
              <a:latin typeface="Barlow Condensed SemiBold"/>
              <a:ea typeface="Barlow Condensed SemiBold"/>
              <a:cs typeface="Barlow Condensed SemiBold"/>
              <a:sym typeface="Barlow Condensed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g8110b298e1_11_118"/>
          <p:cNvPicPr preferRelativeResize="0"/>
          <p:nvPr/>
        </p:nvPicPr>
        <p:blipFill rotWithShape="1">
          <a:blip r:embed="rId3">
            <a:alphaModFix/>
          </a:blip>
          <a:srcRect/>
          <a:stretch/>
        </p:blipFill>
        <p:spPr>
          <a:xfrm>
            <a:off x="10829925" y="374350"/>
            <a:ext cx="946774" cy="328775"/>
          </a:xfrm>
          <a:prstGeom prst="rect">
            <a:avLst/>
          </a:prstGeom>
          <a:noFill/>
          <a:ln>
            <a:noFill/>
          </a:ln>
        </p:spPr>
      </p:pic>
      <p:pic>
        <p:nvPicPr>
          <p:cNvPr id="427" name="Google Shape;427;g8110b298e1_11_118"/>
          <p:cNvPicPr preferRelativeResize="0"/>
          <p:nvPr/>
        </p:nvPicPr>
        <p:blipFill>
          <a:blip r:embed="rId4">
            <a:alphaModFix/>
          </a:blip>
          <a:stretch>
            <a:fillRect/>
          </a:stretch>
        </p:blipFill>
        <p:spPr>
          <a:xfrm>
            <a:off x="5577840" y="2350008"/>
            <a:ext cx="6194494" cy="3982175"/>
          </a:xfrm>
          <a:prstGeom prst="rect">
            <a:avLst/>
          </a:prstGeom>
          <a:noFill/>
          <a:ln>
            <a:noFill/>
          </a:ln>
        </p:spPr>
      </p:pic>
      <p:sp>
        <p:nvSpPr>
          <p:cNvPr id="428" name="Google Shape;428;g8110b298e1_11_118"/>
          <p:cNvSpPr txBox="1"/>
          <p:nvPr/>
        </p:nvSpPr>
        <p:spPr>
          <a:xfrm>
            <a:off x="505325" y="2646800"/>
            <a:ext cx="4846500" cy="3479100"/>
          </a:xfrm>
          <a:prstGeom prst="rect">
            <a:avLst/>
          </a:prstGeom>
          <a:noFill/>
          <a:ln w="2857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solidFill>
                  <a:schemeClr val="dk1"/>
                </a:solidFill>
                <a:latin typeface="Calibri"/>
                <a:ea typeface="Calibri"/>
                <a:cs typeface="Calibri"/>
                <a:sym typeface="Calibri"/>
              </a:rPr>
              <a:t>Cypher Query: </a:t>
            </a:r>
            <a:endParaRPr sz="18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800">
                <a:solidFill>
                  <a:srgbClr val="FF0000"/>
                </a:solidFill>
                <a:latin typeface="Calibri"/>
                <a:ea typeface="Calibri"/>
                <a:cs typeface="Calibri"/>
                <a:sym typeface="Calibri"/>
              </a:rPr>
              <a:t>MATCH</a:t>
            </a:r>
            <a:r>
              <a:rPr lang="en-US" sz="1800">
                <a:solidFill>
                  <a:schemeClr val="dk1"/>
                </a:solidFill>
                <a:latin typeface="Calibri"/>
                <a:ea typeface="Calibri"/>
                <a:cs typeface="Calibri"/>
                <a:sym typeface="Calibri"/>
              </a:rPr>
              <a:t> (c:County)-[:SERVES]-&gt;(t:Tract) </a:t>
            </a: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800">
                <a:solidFill>
                  <a:srgbClr val="FF0000"/>
                </a:solidFill>
                <a:latin typeface="Calibri"/>
                <a:ea typeface="Calibri"/>
                <a:cs typeface="Calibri"/>
                <a:sym typeface="Calibri"/>
              </a:rPr>
              <a:t>WHERE</a:t>
            </a:r>
            <a:r>
              <a:rPr lang="en-US" sz="1800">
                <a:solidFill>
                  <a:schemeClr val="dk1"/>
                </a:solidFill>
                <a:latin typeface="Calibri"/>
                <a:ea typeface="Calibri"/>
                <a:cs typeface="Calibri"/>
                <a:sym typeface="Calibri"/>
              </a:rPr>
              <a:t> c.name = 'hennepin' </a:t>
            </a: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800">
                <a:solidFill>
                  <a:srgbClr val="FF0000"/>
                </a:solidFill>
                <a:latin typeface="Calibri"/>
                <a:ea typeface="Calibri"/>
                <a:cs typeface="Calibri"/>
                <a:sym typeface="Calibri"/>
              </a:rPr>
              <a:t>RETURN</a:t>
            </a:r>
            <a:r>
              <a:rPr lang="en-US" sz="1800">
                <a:solidFill>
                  <a:schemeClr val="dk1"/>
                </a:solidFill>
                <a:latin typeface="Calibri"/>
                <a:ea typeface="Calibri"/>
                <a:cs typeface="Calibri"/>
                <a:sym typeface="Calibri"/>
              </a:rPr>
              <a:t> c.life_expectancy AS life_expectancy, t.college_undergrad_perc AS undergrad_perc, t.k_12_enrolled_perc AS k_12_enrollment, </a:t>
            </a:r>
            <a:endParaRPr sz="1800">
              <a:solidFill>
                <a:schemeClr val="dk1"/>
              </a:solidFill>
              <a:latin typeface="Calibri"/>
              <a:ea typeface="Calibri"/>
              <a:cs typeface="Calibri"/>
              <a:sym typeface="Calibri"/>
            </a:endParaRPr>
          </a:p>
          <a:p>
            <a:pPr marL="0" lvl="0" indent="0" algn="l" rtl="0">
              <a:spcBef>
                <a:spcPts val="0"/>
              </a:spcBef>
              <a:spcAft>
                <a:spcPts val="0"/>
              </a:spcAft>
              <a:buNone/>
            </a:pPr>
            <a:r>
              <a:rPr lang="en-US" sz="1800">
                <a:solidFill>
                  <a:schemeClr val="dk1"/>
                </a:solidFill>
                <a:latin typeface="Calibri"/>
                <a:ea typeface="Calibri"/>
                <a:cs typeface="Calibri"/>
                <a:sym typeface="Calibri"/>
              </a:rPr>
              <a:t>t.income_median AS income_median, t.white_perc AS white_perc, t.black_perc AS black_perc, t.asian_perc AS asian_perc, t.other_ethnicity_perc AS other_perc, t.name AS tract</a:t>
            </a:r>
            <a:endParaRPr sz="1800" b="1">
              <a:solidFill>
                <a:schemeClr val="dk1"/>
              </a:solidFill>
              <a:latin typeface="Calibri"/>
              <a:ea typeface="Calibri"/>
              <a:cs typeface="Calibri"/>
              <a:sym typeface="Calibri"/>
            </a:endParaRPr>
          </a:p>
        </p:txBody>
      </p:sp>
      <p:sp>
        <p:nvSpPr>
          <p:cNvPr id="429" name="Google Shape;429;g8110b298e1_11_118"/>
          <p:cNvSpPr txBox="1"/>
          <p:nvPr/>
        </p:nvSpPr>
        <p:spPr>
          <a:xfrm>
            <a:off x="437700" y="118875"/>
            <a:ext cx="3982200" cy="778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rgbClr val="CCCCCC"/>
                </a:solidFill>
                <a:latin typeface="Barlow Condensed SemiBold"/>
                <a:ea typeface="Barlow Condensed SemiBold"/>
                <a:cs typeface="Barlow Condensed SemiBold"/>
                <a:sym typeface="Barlow Condensed SemiBold"/>
              </a:rPr>
              <a:t>7. Disparity Analysis</a:t>
            </a:r>
            <a:endParaRPr sz="2600">
              <a:solidFill>
                <a:srgbClr val="CCCCCC"/>
              </a:solidFill>
              <a:latin typeface="Barlow Condensed SemiBold"/>
              <a:ea typeface="Barlow Condensed SemiBold"/>
              <a:cs typeface="Barlow Condensed SemiBold"/>
              <a:sym typeface="Barlow Condensed SemiBold"/>
            </a:endParaRPr>
          </a:p>
        </p:txBody>
      </p:sp>
      <p:sp>
        <p:nvSpPr>
          <p:cNvPr id="430" name="Google Shape;430;g8110b298e1_11_118"/>
          <p:cNvSpPr txBox="1">
            <a:spLocks noGrp="1"/>
          </p:cNvSpPr>
          <p:nvPr>
            <p:ph type="title"/>
          </p:nvPr>
        </p:nvSpPr>
        <p:spPr>
          <a:xfrm>
            <a:off x="437700" y="484632"/>
            <a:ext cx="9501600" cy="99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4000">
                <a:solidFill>
                  <a:srgbClr val="990000"/>
                </a:solidFill>
                <a:latin typeface="Barlow Condensed SemiBold"/>
                <a:ea typeface="Barlow Condensed SemiBold"/>
                <a:cs typeface="Barlow Condensed SemiBold"/>
                <a:sym typeface="Barlow Condensed SemiBold"/>
              </a:rPr>
              <a:t>What is the HDI of tracts across Hennepin County?</a:t>
            </a:r>
            <a:endParaRPr sz="4000">
              <a:solidFill>
                <a:srgbClr val="990000"/>
              </a:solidFill>
              <a:latin typeface="Barlow Condensed SemiBold"/>
              <a:ea typeface="Barlow Condensed SemiBold"/>
              <a:cs typeface="Barlow Condensed SemiBold"/>
              <a:sym typeface="Barlow Condensed SemiBold"/>
            </a:endParaRPr>
          </a:p>
          <a:p>
            <a:pPr marL="0" lvl="0" indent="0" algn="l" rtl="0">
              <a:spcBef>
                <a:spcPts val="0"/>
              </a:spcBef>
              <a:spcAft>
                <a:spcPts val="0"/>
              </a:spcAft>
              <a:buNone/>
            </a:pPr>
            <a:endParaRPr sz="4000">
              <a:solidFill>
                <a:srgbClr val="990000"/>
              </a:solidFill>
              <a:latin typeface="Barlow Condensed SemiBold"/>
              <a:ea typeface="Barlow Condensed SemiBold"/>
              <a:cs typeface="Barlow Condensed SemiBold"/>
              <a:sym typeface="Barlow Condensed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g8110b298e1_11_145"/>
          <p:cNvPicPr preferRelativeResize="0"/>
          <p:nvPr/>
        </p:nvPicPr>
        <p:blipFill rotWithShape="1">
          <a:blip r:embed="rId3">
            <a:alphaModFix/>
          </a:blip>
          <a:srcRect/>
          <a:stretch/>
        </p:blipFill>
        <p:spPr>
          <a:xfrm>
            <a:off x="10829925" y="374350"/>
            <a:ext cx="946774" cy="328775"/>
          </a:xfrm>
          <a:prstGeom prst="rect">
            <a:avLst/>
          </a:prstGeom>
          <a:noFill/>
          <a:ln>
            <a:noFill/>
          </a:ln>
        </p:spPr>
      </p:pic>
      <p:pic>
        <p:nvPicPr>
          <p:cNvPr id="436" name="Google Shape;436;g8110b298e1_11_145"/>
          <p:cNvPicPr preferRelativeResize="0"/>
          <p:nvPr/>
        </p:nvPicPr>
        <p:blipFill>
          <a:blip r:embed="rId4">
            <a:alphaModFix/>
          </a:blip>
          <a:stretch>
            <a:fillRect/>
          </a:stretch>
        </p:blipFill>
        <p:spPr>
          <a:xfrm>
            <a:off x="5577840" y="2350008"/>
            <a:ext cx="6194494" cy="3982175"/>
          </a:xfrm>
          <a:prstGeom prst="rect">
            <a:avLst/>
          </a:prstGeom>
          <a:noFill/>
          <a:ln>
            <a:noFill/>
          </a:ln>
        </p:spPr>
      </p:pic>
      <p:sp>
        <p:nvSpPr>
          <p:cNvPr id="437" name="Google Shape;437;g8110b298e1_11_145"/>
          <p:cNvSpPr txBox="1"/>
          <p:nvPr/>
        </p:nvSpPr>
        <p:spPr>
          <a:xfrm>
            <a:off x="505325" y="2646800"/>
            <a:ext cx="4846500" cy="3479100"/>
          </a:xfrm>
          <a:prstGeom prst="rect">
            <a:avLst/>
          </a:prstGeom>
          <a:noFill/>
          <a:ln w="2857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chemeClr val="dk1"/>
                </a:solidFill>
                <a:latin typeface="Calibri"/>
                <a:ea typeface="Calibri"/>
                <a:cs typeface="Calibri"/>
                <a:sym typeface="Calibri"/>
              </a:rPr>
              <a:t>Cypher Query: </a:t>
            </a:r>
            <a:endParaRPr sz="1800" b="1">
              <a:solidFill>
                <a:schemeClr val="dk1"/>
              </a:solidFill>
              <a:latin typeface="Calibri"/>
              <a:ea typeface="Calibri"/>
              <a:cs typeface="Calibri"/>
              <a:sym typeface="Calibri"/>
            </a:endParaRPr>
          </a:p>
          <a:p>
            <a:pPr marL="0" lvl="0" indent="0" algn="l" rtl="0">
              <a:spcBef>
                <a:spcPts val="0"/>
              </a:spcBef>
              <a:spcAft>
                <a:spcPts val="0"/>
              </a:spcAft>
              <a:buNone/>
            </a:pPr>
            <a:r>
              <a:rPr lang="en-US" sz="1800">
                <a:solidFill>
                  <a:srgbClr val="FF0000"/>
                </a:solidFill>
                <a:latin typeface="Calibri"/>
                <a:ea typeface="Calibri"/>
                <a:cs typeface="Calibri"/>
                <a:sym typeface="Calibri"/>
              </a:rPr>
              <a:t>MATCH</a:t>
            </a:r>
            <a:r>
              <a:rPr lang="en-US" sz="1800">
                <a:solidFill>
                  <a:schemeClr val="dk1"/>
                </a:solidFill>
                <a:latin typeface="Calibri"/>
                <a:ea typeface="Calibri"/>
                <a:cs typeface="Calibri"/>
                <a:sym typeface="Calibri"/>
              </a:rPr>
              <a:t> (c:County)-[:SERVES]-&gt;(t:Tract) </a:t>
            </a:r>
            <a:endParaRPr sz="1800">
              <a:solidFill>
                <a:schemeClr val="dk1"/>
              </a:solidFill>
              <a:latin typeface="Calibri"/>
              <a:ea typeface="Calibri"/>
              <a:cs typeface="Calibri"/>
              <a:sym typeface="Calibri"/>
            </a:endParaRPr>
          </a:p>
          <a:p>
            <a:pPr marL="0" lvl="0" indent="0" algn="l" rtl="0">
              <a:spcBef>
                <a:spcPts val="0"/>
              </a:spcBef>
              <a:spcAft>
                <a:spcPts val="0"/>
              </a:spcAft>
              <a:buNone/>
            </a:pPr>
            <a:r>
              <a:rPr lang="en-US" sz="1800">
                <a:solidFill>
                  <a:srgbClr val="FF0000"/>
                </a:solidFill>
                <a:latin typeface="Calibri"/>
                <a:ea typeface="Calibri"/>
                <a:cs typeface="Calibri"/>
                <a:sym typeface="Calibri"/>
              </a:rPr>
              <a:t>WHERE</a:t>
            </a:r>
            <a:r>
              <a:rPr lang="en-US" sz="1800">
                <a:solidFill>
                  <a:schemeClr val="dk1"/>
                </a:solidFill>
                <a:latin typeface="Calibri"/>
                <a:ea typeface="Calibri"/>
                <a:cs typeface="Calibri"/>
                <a:sym typeface="Calibri"/>
              </a:rPr>
              <a:t> c.name = 'hennepin' </a:t>
            </a:r>
            <a:endParaRPr sz="1800">
              <a:solidFill>
                <a:schemeClr val="dk1"/>
              </a:solidFill>
              <a:latin typeface="Calibri"/>
              <a:ea typeface="Calibri"/>
              <a:cs typeface="Calibri"/>
              <a:sym typeface="Calibri"/>
            </a:endParaRPr>
          </a:p>
          <a:p>
            <a:pPr marL="0" lvl="0" indent="0" algn="l" rtl="0">
              <a:spcBef>
                <a:spcPts val="0"/>
              </a:spcBef>
              <a:spcAft>
                <a:spcPts val="0"/>
              </a:spcAft>
              <a:buNone/>
            </a:pPr>
            <a:r>
              <a:rPr lang="en-US" sz="1800">
                <a:solidFill>
                  <a:srgbClr val="FF0000"/>
                </a:solidFill>
                <a:latin typeface="Calibri"/>
                <a:ea typeface="Calibri"/>
                <a:cs typeface="Calibri"/>
                <a:sym typeface="Calibri"/>
              </a:rPr>
              <a:t>RETURN</a:t>
            </a:r>
            <a:r>
              <a:rPr lang="en-US" sz="1800">
                <a:solidFill>
                  <a:schemeClr val="dk1"/>
                </a:solidFill>
                <a:latin typeface="Calibri"/>
                <a:ea typeface="Calibri"/>
                <a:cs typeface="Calibri"/>
                <a:sym typeface="Calibri"/>
              </a:rPr>
              <a:t> c.life_expectancy AS life_expectancy, t.college_undergrad_perc AS undergrad_perc, t.k_12_enrolled_perc AS k_12_enrollment, </a:t>
            </a:r>
            <a:endParaRPr sz="1800">
              <a:solidFill>
                <a:schemeClr val="dk1"/>
              </a:solidFill>
              <a:latin typeface="Calibri"/>
              <a:ea typeface="Calibri"/>
              <a:cs typeface="Calibri"/>
              <a:sym typeface="Calibri"/>
            </a:endParaRPr>
          </a:p>
          <a:p>
            <a:pPr marL="0" lvl="0" indent="0" algn="l" rtl="0">
              <a:spcBef>
                <a:spcPts val="0"/>
              </a:spcBef>
              <a:spcAft>
                <a:spcPts val="0"/>
              </a:spcAft>
              <a:buNone/>
            </a:pPr>
            <a:r>
              <a:rPr lang="en-US" sz="1800">
                <a:solidFill>
                  <a:schemeClr val="dk1"/>
                </a:solidFill>
                <a:latin typeface="Calibri"/>
                <a:ea typeface="Calibri"/>
                <a:cs typeface="Calibri"/>
                <a:sym typeface="Calibri"/>
              </a:rPr>
              <a:t>t.income_median AS income_median, t.white_perc AS white_perc, t.black_perc AS black_perc, t.asian_perc AS asian_perc, </a:t>
            </a:r>
            <a:endParaRPr sz="1800">
              <a:solidFill>
                <a:schemeClr val="dk1"/>
              </a:solidFill>
              <a:latin typeface="Calibri"/>
              <a:ea typeface="Calibri"/>
              <a:cs typeface="Calibri"/>
              <a:sym typeface="Calibri"/>
            </a:endParaRPr>
          </a:p>
          <a:p>
            <a:pPr marL="0" lvl="0" indent="0" algn="l" rtl="0">
              <a:spcBef>
                <a:spcPts val="0"/>
              </a:spcBef>
              <a:spcAft>
                <a:spcPts val="0"/>
              </a:spcAft>
              <a:buNone/>
            </a:pPr>
            <a:r>
              <a:rPr lang="en-US" sz="1800">
                <a:solidFill>
                  <a:schemeClr val="dk1"/>
                </a:solidFill>
                <a:latin typeface="Calibri"/>
                <a:ea typeface="Calibri"/>
                <a:cs typeface="Calibri"/>
                <a:sym typeface="Calibri"/>
              </a:rPr>
              <a:t>t.other_ethnicity_perc AS other_perc, t.name AS tract</a:t>
            </a:r>
            <a:endParaRPr sz="1800" b="1">
              <a:solidFill>
                <a:schemeClr val="dk1"/>
              </a:solidFill>
              <a:latin typeface="Calibri"/>
              <a:ea typeface="Calibri"/>
              <a:cs typeface="Calibri"/>
              <a:sym typeface="Calibri"/>
            </a:endParaRPr>
          </a:p>
        </p:txBody>
      </p:sp>
      <p:sp>
        <p:nvSpPr>
          <p:cNvPr id="438" name="Google Shape;438;g8110b298e1_11_145"/>
          <p:cNvSpPr txBox="1"/>
          <p:nvPr/>
        </p:nvSpPr>
        <p:spPr>
          <a:xfrm>
            <a:off x="437700" y="118875"/>
            <a:ext cx="3982200" cy="778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rgbClr val="CCCCCC"/>
                </a:solidFill>
                <a:latin typeface="Barlow Condensed SemiBold"/>
                <a:ea typeface="Barlow Condensed SemiBold"/>
                <a:cs typeface="Barlow Condensed SemiBold"/>
                <a:sym typeface="Barlow Condensed SemiBold"/>
              </a:rPr>
              <a:t>7. Disparity Analysis</a:t>
            </a:r>
            <a:endParaRPr sz="2600">
              <a:solidFill>
                <a:srgbClr val="CCCCCC"/>
              </a:solidFill>
              <a:latin typeface="Barlow Condensed SemiBold"/>
              <a:ea typeface="Barlow Condensed SemiBold"/>
              <a:cs typeface="Barlow Condensed SemiBold"/>
              <a:sym typeface="Barlow Condensed SemiBold"/>
            </a:endParaRPr>
          </a:p>
        </p:txBody>
      </p:sp>
      <p:sp>
        <p:nvSpPr>
          <p:cNvPr id="439" name="Google Shape;439;g8110b298e1_11_145"/>
          <p:cNvSpPr txBox="1">
            <a:spLocks noGrp="1"/>
          </p:cNvSpPr>
          <p:nvPr>
            <p:ph type="title"/>
          </p:nvPr>
        </p:nvSpPr>
        <p:spPr>
          <a:xfrm>
            <a:off x="437700" y="484632"/>
            <a:ext cx="10515600" cy="118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800"/>
              <a:buFont typeface="Arial"/>
              <a:buNone/>
            </a:pPr>
            <a:r>
              <a:rPr lang="en-US" sz="4000">
                <a:solidFill>
                  <a:srgbClr val="990000"/>
                </a:solidFill>
                <a:latin typeface="Barlow Condensed SemiBold"/>
                <a:ea typeface="Barlow Condensed SemiBold"/>
                <a:cs typeface="Barlow Condensed SemiBold"/>
                <a:sym typeface="Barlow Condensed SemiBold"/>
              </a:rPr>
              <a:t>What is the racial distribution of tracts with lowest vs highest HDI?</a:t>
            </a:r>
            <a:endParaRPr sz="4000">
              <a:solidFill>
                <a:srgbClr val="990000"/>
              </a:solidFill>
              <a:latin typeface="Barlow Condensed SemiBold"/>
              <a:ea typeface="Barlow Condensed SemiBold"/>
              <a:cs typeface="Barlow Condensed SemiBold"/>
              <a:sym typeface="Barlow Condense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txBox="1">
            <a:spLocks noGrp="1"/>
          </p:cNvSpPr>
          <p:nvPr>
            <p:ph type="body" idx="1"/>
          </p:nvPr>
        </p:nvSpPr>
        <p:spPr>
          <a:xfrm>
            <a:off x="610975" y="1325700"/>
            <a:ext cx="10515600" cy="4560000"/>
          </a:xfrm>
          <a:prstGeom prst="rect">
            <a:avLst/>
          </a:prstGeom>
          <a:noFill/>
          <a:ln>
            <a:noFill/>
          </a:ln>
        </p:spPr>
        <p:txBody>
          <a:bodyPr spcFirstLastPara="1" wrap="square" lIns="91425" tIns="45700" rIns="91425" bIns="45700" anchor="t" anchorCtr="0">
            <a:normAutofit/>
          </a:bodyPr>
          <a:lstStyle/>
          <a:p>
            <a:pPr marL="457200" lvl="0" indent="-342900" algn="l" rtl="0">
              <a:lnSpc>
                <a:spcPct val="115000"/>
              </a:lnSpc>
              <a:spcBef>
                <a:spcPts val="0"/>
              </a:spcBef>
              <a:spcAft>
                <a:spcPts val="0"/>
              </a:spcAft>
              <a:buSzPts val="1800"/>
              <a:buFont typeface="Barlow Condensed Medium"/>
              <a:buAutoNum type="arabicPeriod"/>
            </a:pPr>
            <a:r>
              <a:rPr lang="en-US">
                <a:latin typeface="Barlow Condensed Medium"/>
                <a:ea typeface="Barlow Condensed Medium"/>
                <a:cs typeface="Barlow Condensed Medium"/>
                <a:sym typeface="Barlow Condensed Medium"/>
              </a:rPr>
              <a:t>Project Overview</a:t>
            </a:r>
            <a:endParaRPr>
              <a:latin typeface="Barlow Condensed Medium"/>
              <a:ea typeface="Barlow Condensed Medium"/>
              <a:cs typeface="Barlow Condensed Medium"/>
              <a:sym typeface="Barlow Condensed Medium"/>
            </a:endParaRPr>
          </a:p>
          <a:p>
            <a:pPr marL="457200" lvl="0" indent="-342900" algn="l" rtl="0">
              <a:lnSpc>
                <a:spcPct val="115000"/>
              </a:lnSpc>
              <a:spcBef>
                <a:spcPts val="0"/>
              </a:spcBef>
              <a:spcAft>
                <a:spcPts val="0"/>
              </a:spcAft>
              <a:buSzPts val="1800"/>
              <a:buFont typeface="Barlow Condensed Medium"/>
              <a:buAutoNum type="arabicPeriod"/>
            </a:pPr>
            <a:r>
              <a:rPr lang="en-US">
                <a:latin typeface="Barlow Condensed Medium"/>
                <a:ea typeface="Barlow Condensed Medium"/>
                <a:cs typeface="Barlow Condensed Medium"/>
                <a:sym typeface="Barlow Condensed Medium"/>
              </a:rPr>
              <a:t>Client Technical Needs</a:t>
            </a:r>
            <a:endParaRPr>
              <a:latin typeface="Barlow Condensed Medium"/>
              <a:ea typeface="Barlow Condensed Medium"/>
              <a:cs typeface="Barlow Condensed Medium"/>
              <a:sym typeface="Barlow Condensed Medium"/>
            </a:endParaRPr>
          </a:p>
          <a:p>
            <a:pPr marL="457200" lvl="0" indent="-342900" algn="l" rtl="0">
              <a:lnSpc>
                <a:spcPct val="115000"/>
              </a:lnSpc>
              <a:spcBef>
                <a:spcPts val="0"/>
              </a:spcBef>
              <a:spcAft>
                <a:spcPts val="0"/>
              </a:spcAft>
              <a:buSzPts val="1800"/>
              <a:buFont typeface="Barlow Condensed Medium"/>
              <a:buAutoNum type="arabicPeriod"/>
            </a:pPr>
            <a:r>
              <a:rPr lang="en-US">
                <a:latin typeface="Barlow Condensed Medium"/>
                <a:ea typeface="Barlow Condensed Medium"/>
                <a:cs typeface="Barlow Condensed Medium"/>
                <a:sym typeface="Barlow Condensed Medium"/>
              </a:rPr>
              <a:t>Why Neo4j?</a:t>
            </a:r>
            <a:endParaRPr>
              <a:latin typeface="Barlow Condensed Medium"/>
              <a:ea typeface="Barlow Condensed Medium"/>
              <a:cs typeface="Barlow Condensed Medium"/>
              <a:sym typeface="Barlow Condensed Medium"/>
            </a:endParaRPr>
          </a:p>
          <a:p>
            <a:pPr marL="457200" lvl="0" indent="-342900" algn="l" rtl="0">
              <a:lnSpc>
                <a:spcPct val="115000"/>
              </a:lnSpc>
              <a:spcBef>
                <a:spcPts val="0"/>
              </a:spcBef>
              <a:spcAft>
                <a:spcPts val="0"/>
              </a:spcAft>
              <a:buSzPts val="1800"/>
              <a:buFont typeface="Barlow Condensed Medium"/>
              <a:buAutoNum type="arabicPeriod"/>
            </a:pPr>
            <a:r>
              <a:rPr lang="en-US">
                <a:latin typeface="Barlow Condensed Medium"/>
                <a:ea typeface="Barlow Condensed Medium"/>
                <a:cs typeface="Barlow Condensed Medium"/>
                <a:sym typeface="Barlow Condensed Medium"/>
              </a:rPr>
              <a:t>Data Overview </a:t>
            </a:r>
            <a:endParaRPr>
              <a:latin typeface="Barlow Condensed Medium"/>
              <a:ea typeface="Barlow Condensed Medium"/>
              <a:cs typeface="Barlow Condensed Medium"/>
              <a:sym typeface="Barlow Condensed Medium"/>
            </a:endParaRPr>
          </a:p>
          <a:p>
            <a:pPr marL="457200" lvl="0" indent="-342900" algn="l" rtl="0">
              <a:lnSpc>
                <a:spcPct val="115000"/>
              </a:lnSpc>
              <a:spcBef>
                <a:spcPts val="0"/>
              </a:spcBef>
              <a:spcAft>
                <a:spcPts val="0"/>
              </a:spcAft>
              <a:buSzPts val="1800"/>
              <a:buFont typeface="Barlow Condensed Medium"/>
              <a:buAutoNum type="arabicPeriod"/>
            </a:pPr>
            <a:r>
              <a:rPr lang="en-US">
                <a:latin typeface="Barlow Condensed Medium"/>
                <a:ea typeface="Barlow Condensed Medium"/>
                <a:cs typeface="Barlow Condensed Medium"/>
                <a:sym typeface="Barlow Condensed Medium"/>
              </a:rPr>
              <a:t>Database Design</a:t>
            </a:r>
            <a:endParaRPr>
              <a:latin typeface="Barlow Condensed Medium"/>
              <a:ea typeface="Barlow Condensed Medium"/>
              <a:cs typeface="Barlow Condensed Medium"/>
              <a:sym typeface="Barlow Condensed Medium"/>
            </a:endParaRPr>
          </a:p>
          <a:p>
            <a:pPr marL="457200" lvl="0" indent="-342900" algn="l" rtl="0">
              <a:lnSpc>
                <a:spcPct val="115000"/>
              </a:lnSpc>
              <a:spcBef>
                <a:spcPts val="0"/>
              </a:spcBef>
              <a:spcAft>
                <a:spcPts val="0"/>
              </a:spcAft>
              <a:buSzPts val="1800"/>
              <a:buFont typeface="Barlow Condensed Medium"/>
              <a:buAutoNum type="arabicPeriod"/>
            </a:pPr>
            <a:r>
              <a:rPr lang="en-US">
                <a:latin typeface="Barlow Condensed Medium"/>
                <a:ea typeface="Barlow Condensed Medium"/>
                <a:cs typeface="Barlow Condensed Medium"/>
                <a:sym typeface="Barlow Condensed Medium"/>
              </a:rPr>
              <a:t>Data Pipeline</a:t>
            </a:r>
            <a:endParaRPr>
              <a:latin typeface="Barlow Condensed Medium"/>
              <a:ea typeface="Barlow Condensed Medium"/>
              <a:cs typeface="Barlow Condensed Medium"/>
              <a:sym typeface="Barlow Condensed Medium"/>
            </a:endParaRPr>
          </a:p>
          <a:p>
            <a:pPr marL="457200" lvl="0" indent="-342900" algn="l" rtl="0">
              <a:lnSpc>
                <a:spcPct val="115000"/>
              </a:lnSpc>
              <a:spcBef>
                <a:spcPts val="0"/>
              </a:spcBef>
              <a:spcAft>
                <a:spcPts val="0"/>
              </a:spcAft>
              <a:buSzPts val="1800"/>
              <a:buFont typeface="Barlow Condensed Medium"/>
              <a:buAutoNum type="arabicPeriod"/>
            </a:pPr>
            <a:r>
              <a:rPr lang="en-US">
                <a:latin typeface="Barlow Condensed Medium"/>
                <a:ea typeface="Barlow Condensed Medium"/>
                <a:cs typeface="Barlow Condensed Medium"/>
                <a:sym typeface="Barlow Condensed Medium"/>
              </a:rPr>
              <a:t>Disparity Analysis </a:t>
            </a:r>
            <a:endParaRPr>
              <a:latin typeface="Barlow Condensed Medium"/>
              <a:ea typeface="Barlow Condensed Medium"/>
              <a:cs typeface="Barlow Condensed Medium"/>
              <a:sym typeface="Barlow Condensed Medium"/>
            </a:endParaRPr>
          </a:p>
          <a:p>
            <a:pPr marL="457200" lvl="0" indent="-342900" algn="l" rtl="0">
              <a:lnSpc>
                <a:spcPct val="115000"/>
              </a:lnSpc>
              <a:spcBef>
                <a:spcPts val="0"/>
              </a:spcBef>
              <a:spcAft>
                <a:spcPts val="0"/>
              </a:spcAft>
              <a:buSzPts val="1800"/>
              <a:buFont typeface="Barlow Condensed Medium"/>
              <a:buAutoNum type="arabicPeriod"/>
            </a:pPr>
            <a:r>
              <a:rPr lang="en-US">
                <a:latin typeface="Barlow Condensed Medium"/>
                <a:ea typeface="Barlow Condensed Medium"/>
                <a:cs typeface="Barlow Condensed Medium"/>
                <a:sym typeface="Barlow Condensed Medium"/>
              </a:rPr>
              <a:t>Phase II Roadmap</a:t>
            </a:r>
            <a:endParaRPr>
              <a:latin typeface="Barlow Condensed Medium"/>
              <a:ea typeface="Barlow Condensed Medium"/>
              <a:cs typeface="Barlow Condensed Medium"/>
              <a:sym typeface="Barlow Condensed Medium"/>
            </a:endParaRPr>
          </a:p>
          <a:p>
            <a:pPr marL="457200" lvl="0" indent="-342900" algn="l" rtl="0">
              <a:lnSpc>
                <a:spcPct val="115000"/>
              </a:lnSpc>
              <a:spcBef>
                <a:spcPts val="0"/>
              </a:spcBef>
              <a:spcAft>
                <a:spcPts val="0"/>
              </a:spcAft>
              <a:buSzPts val="1800"/>
              <a:buFont typeface="Barlow Condensed Medium"/>
              <a:buAutoNum type="arabicPeriod"/>
            </a:pPr>
            <a:r>
              <a:rPr lang="en-US">
                <a:latin typeface="Barlow Condensed Medium"/>
                <a:ea typeface="Barlow Condensed Medium"/>
                <a:cs typeface="Barlow Condensed Medium"/>
                <a:sym typeface="Barlow Condensed Medium"/>
              </a:rPr>
              <a:t>Questions</a:t>
            </a:r>
            <a:endParaRPr>
              <a:latin typeface="Barlow Condensed Medium"/>
              <a:ea typeface="Barlow Condensed Medium"/>
              <a:cs typeface="Barlow Condensed Medium"/>
              <a:sym typeface="Barlow Condensed Medium"/>
            </a:endParaRPr>
          </a:p>
        </p:txBody>
      </p:sp>
      <p:sp>
        <p:nvSpPr>
          <p:cNvPr id="112" name="Google Shape;112;p2"/>
          <p:cNvSpPr txBox="1"/>
          <p:nvPr/>
        </p:nvSpPr>
        <p:spPr>
          <a:xfrm>
            <a:off x="12063475" y="5885850"/>
            <a:ext cx="227100" cy="2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Barlow Condensed SemiBold"/>
              <a:ea typeface="Barlow Condensed SemiBold"/>
              <a:cs typeface="Barlow Condensed SemiBold"/>
              <a:sym typeface="Barlow Condensed SemiBold"/>
            </a:endParaRPr>
          </a:p>
        </p:txBody>
      </p:sp>
      <p:pic>
        <p:nvPicPr>
          <p:cNvPr id="113" name="Google Shape;113;p2"/>
          <p:cNvPicPr preferRelativeResize="0"/>
          <p:nvPr/>
        </p:nvPicPr>
        <p:blipFill rotWithShape="1">
          <a:blip r:embed="rId3">
            <a:alphaModFix/>
          </a:blip>
          <a:srcRect/>
          <a:stretch/>
        </p:blipFill>
        <p:spPr>
          <a:xfrm>
            <a:off x="10829925" y="374350"/>
            <a:ext cx="946774" cy="328775"/>
          </a:xfrm>
          <a:prstGeom prst="rect">
            <a:avLst/>
          </a:prstGeom>
          <a:noFill/>
          <a:ln>
            <a:noFill/>
          </a:ln>
        </p:spPr>
      </p:pic>
      <p:sp>
        <p:nvSpPr>
          <p:cNvPr id="114" name="Google Shape;114;p2"/>
          <p:cNvSpPr txBox="1">
            <a:spLocks noGrp="1"/>
          </p:cNvSpPr>
          <p:nvPr>
            <p:ph type="title"/>
          </p:nvPr>
        </p:nvSpPr>
        <p:spPr>
          <a:xfrm>
            <a:off x="512064" y="484632"/>
            <a:ext cx="10515600" cy="99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990000"/>
                </a:solidFill>
                <a:latin typeface="Barlow Condensed SemiBold"/>
                <a:ea typeface="Barlow Condensed SemiBold"/>
                <a:cs typeface="Barlow Condensed SemiBold"/>
                <a:sym typeface="Barlow Condensed SemiBold"/>
              </a:rPr>
              <a:t>Agenda</a:t>
            </a:r>
            <a:endParaRPr>
              <a:solidFill>
                <a:srgbClr val="990000"/>
              </a:solidFill>
              <a:latin typeface="Barlow Condensed SemiBold"/>
              <a:ea typeface="Barlow Condensed SemiBold"/>
              <a:cs typeface="Barlow Condensed SemiBold"/>
              <a:sym typeface="Barlow Condensed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g810e0f4dac_2_32"/>
          <p:cNvSpPr txBox="1">
            <a:spLocks noGrp="1"/>
          </p:cNvSpPr>
          <p:nvPr>
            <p:ph type="title"/>
          </p:nvPr>
        </p:nvSpPr>
        <p:spPr>
          <a:xfrm>
            <a:off x="838200" y="2662850"/>
            <a:ext cx="105156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6000">
                <a:solidFill>
                  <a:srgbClr val="990000"/>
                </a:solidFill>
                <a:latin typeface="Barlow Condensed SemiBold"/>
                <a:ea typeface="Barlow Condensed SemiBold"/>
                <a:cs typeface="Barlow Condensed SemiBold"/>
                <a:sym typeface="Barlow Condensed SemiBold"/>
              </a:rPr>
              <a:t>Q&amp;A</a:t>
            </a:r>
            <a:endParaRPr sz="6000">
              <a:solidFill>
                <a:srgbClr val="990000"/>
              </a:solidFill>
              <a:latin typeface="Barlow Condensed SemiBold"/>
              <a:ea typeface="Barlow Condensed SemiBold"/>
              <a:cs typeface="Barlow Condensed SemiBold"/>
              <a:sym typeface="Barlow Condensed SemiBold"/>
            </a:endParaRPr>
          </a:p>
        </p:txBody>
      </p:sp>
      <p:pic>
        <p:nvPicPr>
          <p:cNvPr id="460" name="Google Shape;460;g810e0f4dac_2_32"/>
          <p:cNvPicPr preferRelativeResize="0"/>
          <p:nvPr/>
        </p:nvPicPr>
        <p:blipFill rotWithShape="1">
          <a:blip r:embed="rId3">
            <a:alphaModFix/>
          </a:blip>
          <a:srcRect/>
          <a:stretch/>
        </p:blipFill>
        <p:spPr>
          <a:xfrm>
            <a:off x="10829925" y="374350"/>
            <a:ext cx="946774" cy="328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810e0f4dac_1_1"/>
          <p:cNvSpPr txBox="1">
            <a:spLocks noGrp="1"/>
          </p:cNvSpPr>
          <p:nvPr>
            <p:ph type="title"/>
          </p:nvPr>
        </p:nvSpPr>
        <p:spPr>
          <a:xfrm>
            <a:off x="438912" y="484632"/>
            <a:ext cx="10515600" cy="99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990000"/>
                </a:solidFill>
                <a:latin typeface="Barlow Condensed SemiBold"/>
                <a:ea typeface="Barlow Condensed SemiBold"/>
                <a:cs typeface="Barlow Condensed SemiBold"/>
                <a:sym typeface="Barlow Condensed SemiBold"/>
              </a:rPr>
              <a:t>Goal and Phases</a:t>
            </a:r>
            <a:endParaRPr>
              <a:solidFill>
                <a:srgbClr val="990000"/>
              </a:solidFill>
              <a:latin typeface="Barlow Condensed SemiBold"/>
              <a:ea typeface="Barlow Condensed SemiBold"/>
              <a:cs typeface="Barlow Condensed SemiBold"/>
              <a:sym typeface="Barlow Condensed SemiBold"/>
            </a:endParaRPr>
          </a:p>
        </p:txBody>
      </p:sp>
      <p:sp>
        <p:nvSpPr>
          <p:cNvPr id="121" name="Google Shape;121;g810e0f4dac_1_1"/>
          <p:cNvSpPr txBox="1"/>
          <p:nvPr/>
        </p:nvSpPr>
        <p:spPr>
          <a:xfrm>
            <a:off x="528150" y="1522325"/>
            <a:ext cx="11227800" cy="1291500"/>
          </a:xfrm>
          <a:prstGeom prst="rect">
            <a:avLst/>
          </a:prstGeom>
          <a:solidFill>
            <a:srgbClr val="98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rgbClr val="FFFFFF"/>
                </a:solidFill>
                <a:latin typeface="Arial"/>
                <a:ea typeface="Arial"/>
                <a:cs typeface="Arial"/>
                <a:sym typeface="Arial"/>
              </a:rPr>
              <a:t> </a:t>
            </a:r>
            <a:r>
              <a:rPr lang="en-US" sz="2600" i="0" u="none" strike="noStrike" cap="none">
                <a:solidFill>
                  <a:schemeClr val="accent4"/>
                </a:solidFill>
                <a:latin typeface="Barlow Condensed"/>
                <a:ea typeface="Barlow Condensed"/>
                <a:cs typeface="Barlow Condensed"/>
                <a:sym typeface="Barlow Condensed"/>
              </a:rPr>
              <a:t>Goal: How can we </a:t>
            </a:r>
            <a:r>
              <a:rPr lang="en-US" sz="2600">
                <a:solidFill>
                  <a:schemeClr val="accent4"/>
                </a:solidFill>
                <a:latin typeface="Barlow Condensed"/>
                <a:ea typeface="Barlow Condensed"/>
                <a:cs typeface="Barlow Condensed"/>
                <a:sym typeface="Barlow Condensed"/>
              </a:rPr>
              <a:t>leverage</a:t>
            </a:r>
            <a:r>
              <a:rPr lang="en-US" sz="2600" i="0" u="none" strike="noStrike" cap="none">
                <a:solidFill>
                  <a:schemeClr val="accent4"/>
                </a:solidFill>
                <a:latin typeface="Barlow Condensed"/>
                <a:ea typeface="Barlow Condensed"/>
                <a:cs typeface="Barlow Condensed"/>
                <a:sym typeface="Barlow Condensed"/>
              </a:rPr>
              <a:t> a centr</a:t>
            </a:r>
            <a:r>
              <a:rPr lang="en-US" sz="2600">
                <a:solidFill>
                  <a:schemeClr val="accent4"/>
                </a:solidFill>
                <a:latin typeface="Barlow Condensed"/>
                <a:ea typeface="Barlow Condensed"/>
                <a:cs typeface="Barlow Condensed"/>
                <a:sym typeface="Barlow Condensed"/>
              </a:rPr>
              <a:t>alized</a:t>
            </a:r>
            <a:r>
              <a:rPr lang="en-US" sz="2600" i="0" u="none" strike="noStrike" cap="none">
                <a:solidFill>
                  <a:schemeClr val="accent4"/>
                </a:solidFill>
                <a:latin typeface="Barlow Condensed"/>
                <a:ea typeface="Barlow Condensed"/>
                <a:cs typeface="Barlow Condensed"/>
                <a:sym typeface="Barlow Condensed"/>
              </a:rPr>
              <a:t> database to reduce the disparities in Hennepin County?</a:t>
            </a:r>
            <a:endParaRPr sz="2600" i="0" u="none" strike="noStrike" cap="none">
              <a:solidFill>
                <a:schemeClr val="accent4"/>
              </a:solidFill>
              <a:latin typeface="Barlow Condensed"/>
              <a:ea typeface="Barlow Condensed"/>
              <a:cs typeface="Barlow Condensed"/>
              <a:sym typeface="Barlow Condensed"/>
            </a:endParaRPr>
          </a:p>
        </p:txBody>
      </p:sp>
      <p:sp>
        <p:nvSpPr>
          <p:cNvPr id="122" name="Google Shape;122;g810e0f4dac_1_1"/>
          <p:cNvSpPr txBox="1"/>
          <p:nvPr/>
        </p:nvSpPr>
        <p:spPr>
          <a:xfrm>
            <a:off x="574200" y="3011825"/>
            <a:ext cx="11135700" cy="5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a:latin typeface="Barlow Condensed Medium"/>
                <a:ea typeface="Barlow Condensed Medium"/>
                <a:cs typeface="Barlow Condensed Medium"/>
                <a:sym typeface="Barlow Condensed Medium"/>
              </a:rPr>
              <a:t>Phase I: Building the Database</a:t>
            </a:r>
            <a:endParaRPr sz="2600">
              <a:latin typeface="Barlow Condensed Medium"/>
              <a:ea typeface="Barlow Condensed Medium"/>
              <a:cs typeface="Barlow Condensed Medium"/>
              <a:sym typeface="Barlow Condensed Medium"/>
            </a:endParaRPr>
          </a:p>
          <a:p>
            <a:pPr marL="0" lvl="0" indent="0" algn="l" rtl="0">
              <a:spcBef>
                <a:spcPts val="0"/>
              </a:spcBef>
              <a:spcAft>
                <a:spcPts val="0"/>
              </a:spcAft>
              <a:buNone/>
            </a:pPr>
            <a:endParaRPr sz="2600">
              <a:latin typeface="Barlow Condensed Medium"/>
              <a:ea typeface="Barlow Condensed Medium"/>
              <a:cs typeface="Barlow Condensed Medium"/>
              <a:sym typeface="Barlow Condensed Medium"/>
            </a:endParaRPr>
          </a:p>
        </p:txBody>
      </p:sp>
      <p:pic>
        <p:nvPicPr>
          <p:cNvPr id="123" name="Google Shape;123;g810e0f4dac_1_1"/>
          <p:cNvPicPr preferRelativeResize="0"/>
          <p:nvPr/>
        </p:nvPicPr>
        <p:blipFill rotWithShape="1">
          <a:blip r:embed="rId3">
            <a:alphaModFix/>
          </a:blip>
          <a:srcRect/>
          <a:stretch/>
        </p:blipFill>
        <p:spPr>
          <a:xfrm>
            <a:off x="10829925" y="374350"/>
            <a:ext cx="946774" cy="328775"/>
          </a:xfrm>
          <a:prstGeom prst="rect">
            <a:avLst/>
          </a:prstGeom>
          <a:noFill/>
          <a:ln>
            <a:noFill/>
          </a:ln>
        </p:spPr>
      </p:pic>
      <p:sp>
        <p:nvSpPr>
          <p:cNvPr id="124" name="Google Shape;124;g810e0f4dac_1_1"/>
          <p:cNvSpPr/>
          <p:nvPr/>
        </p:nvSpPr>
        <p:spPr>
          <a:xfrm>
            <a:off x="626125" y="3738850"/>
            <a:ext cx="3216000" cy="778500"/>
          </a:xfrm>
          <a:prstGeom prst="roundRect">
            <a:avLst>
              <a:gd name="adj" fmla="val 16667"/>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g810e0f4dac_1_1"/>
          <p:cNvSpPr txBox="1"/>
          <p:nvPr/>
        </p:nvSpPr>
        <p:spPr>
          <a:xfrm>
            <a:off x="819175" y="3931900"/>
            <a:ext cx="2829900" cy="39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b="1">
                <a:solidFill>
                  <a:schemeClr val="lt1"/>
                </a:solidFill>
                <a:latin typeface="Barlow Condensed"/>
                <a:ea typeface="Barlow Condensed"/>
                <a:cs typeface="Barlow Condensed"/>
                <a:sym typeface="Barlow Condensed"/>
              </a:rPr>
              <a:t>Select the Ideal Database</a:t>
            </a:r>
            <a:endParaRPr sz="1800" b="1">
              <a:solidFill>
                <a:schemeClr val="lt1"/>
              </a:solidFill>
              <a:latin typeface="Barlow Condensed"/>
              <a:ea typeface="Barlow Condensed"/>
              <a:cs typeface="Barlow Condensed"/>
              <a:sym typeface="Barlow Condensed"/>
            </a:endParaRPr>
          </a:p>
          <a:p>
            <a:pPr marL="0" lvl="0" indent="0" algn="ctr" rtl="0">
              <a:spcBef>
                <a:spcPts val="0"/>
              </a:spcBef>
              <a:spcAft>
                <a:spcPts val="0"/>
              </a:spcAft>
              <a:buNone/>
            </a:pPr>
            <a:endParaRPr sz="1800" b="1">
              <a:solidFill>
                <a:srgbClr val="FFFFFF"/>
              </a:solidFill>
              <a:latin typeface="Barlow Condensed"/>
              <a:ea typeface="Barlow Condensed"/>
              <a:cs typeface="Barlow Condensed"/>
              <a:sym typeface="Barlow Condensed"/>
            </a:endParaRPr>
          </a:p>
        </p:txBody>
      </p:sp>
      <p:sp>
        <p:nvSpPr>
          <p:cNvPr id="126" name="Google Shape;126;g810e0f4dac_1_1"/>
          <p:cNvSpPr/>
          <p:nvPr/>
        </p:nvSpPr>
        <p:spPr>
          <a:xfrm>
            <a:off x="4825825" y="3738850"/>
            <a:ext cx="3216000" cy="778500"/>
          </a:xfrm>
          <a:prstGeom prst="roundRect">
            <a:avLst>
              <a:gd name="adj" fmla="val 16667"/>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g810e0f4dac_1_1"/>
          <p:cNvSpPr txBox="1"/>
          <p:nvPr/>
        </p:nvSpPr>
        <p:spPr>
          <a:xfrm>
            <a:off x="5018875" y="3931900"/>
            <a:ext cx="2829900" cy="39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b="1">
                <a:solidFill>
                  <a:schemeClr val="lt1"/>
                </a:solidFill>
                <a:latin typeface="Barlow Condensed"/>
                <a:ea typeface="Barlow Condensed"/>
                <a:cs typeface="Barlow Condensed"/>
                <a:sym typeface="Barlow Condensed"/>
              </a:rPr>
              <a:t>Collect Open Source Data</a:t>
            </a:r>
            <a:endParaRPr sz="1800" b="1">
              <a:solidFill>
                <a:schemeClr val="lt1"/>
              </a:solidFill>
              <a:latin typeface="Barlow Condensed"/>
              <a:ea typeface="Barlow Condensed"/>
              <a:cs typeface="Barlow Condensed"/>
              <a:sym typeface="Barlow Condensed"/>
            </a:endParaRPr>
          </a:p>
          <a:p>
            <a:pPr marL="0" lvl="0" indent="0" algn="ctr" rtl="0">
              <a:spcBef>
                <a:spcPts val="0"/>
              </a:spcBef>
              <a:spcAft>
                <a:spcPts val="0"/>
              </a:spcAft>
              <a:buNone/>
            </a:pPr>
            <a:endParaRPr sz="1800" b="1">
              <a:solidFill>
                <a:srgbClr val="FFFFFF"/>
              </a:solidFill>
              <a:latin typeface="Barlow Condensed"/>
              <a:ea typeface="Barlow Condensed"/>
              <a:cs typeface="Barlow Condensed"/>
              <a:sym typeface="Barlow Condensed"/>
            </a:endParaRPr>
          </a:p>
        </p:txBody>
      </p:sp>
      <p:sp>
        <p:nvSpPr>
          <p:cNvPr id="128" name="Google Shape;128;g810e0f4dac_1_1"/>
          <p:cNvSpPr/>
          <p:nvPr/>
        </p:nvSpPr>
        <p:spPr>
          <a:xfrm>
            <a:off x="4069350" y="3856375"/>
            <a:ext cx="571200" cy="576900"/>
          </a:xfrm>
          <a:prstGeom prst="mathPlus">
            <a:avLst>
              <a:gd name="adj1" fmla="val 23520"/>
            </a:avLst>
          </a:prstGeom>
          <a:solidFill>
            <a:srgbClr val="1155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g810e0f4dac_1_1"/>
          <p:cNvSpPr/>
          <p:nvPr/>
        </p:nvSpPr>
        <p:spPr>
          <a:xfrm>
            <a:off x="8213525" y="3959650"/>
            <a:ext cx="660900" cy="392400"/>
          </a:xfrm>
          <a:prstGeom prst="rightArrow">
            <a:avLst>
              <a:gd name="adj1" fmla="val 50000"/>
              <a:gd name="adj2" fmla="val 50000"/>
            </a:avLst>
          </a:prstGeom>
          <a:solidFill>
            <a:srgbClr val="1155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g810e0f4dac_1_1"/>
          <p:cNvSpPr/>
          <p:nvPr/>
        </p:nvSpPr>
        <p:spPr>
          <a:xfrm>
            <a:off x="8969925" y="3791200"/>
            <a:ext cx="3015900" cy="729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g810e0f4dac_1_1"/>
          <p:cNvSpPr txBox="1"/>
          <p:nvPr/>
        </p:nvSpPr>
        <p:spPr>
          <a:xfrm>
            <a:off x="9066175" y="3948625"/>
            <a:ext cx="2829900" cy="39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rgbClr val="1155CC"/>
                </a:solidFill>
                <a:latin typeface="Barlow Condensed"/>
                <a:ea typeface="Barlow Condensed"/>
                <a:cs typeface="Barlow Condensed"/>
                <a:sym typeface="Barlow Condensed"/>
              </a:rPr>
              <a:t>Build the Database</a:t>
            </a:r>
            <a:endParaRPr sz="1800" b="1">
              <a:solidFill>
                <a:srgbClr val="1155CC"/>
              </a:solidFill>
              <a:latin typeface="Barlow Condensed"/>
              <a:ea typeface="Barlow Condensed"/>
              <a:cs typeface="Barlow Condensed"/>
              <a:sym typeface="Barlow Condensed"/>
            </a:endParaRPr>
          </a:p>
        </p:txBody>
      </p:sp>
      <p:sp>
        <p:nvSpPr>
          <p:cNvPr id="132" name="Google Shape;132;g810e0f4dac_1_1"/>
          <p:cNvSpPr txBox="1"/>
          <p:nvPr/>
        </p:nvSpPr>
        <p:spPr>
          <a:xfrm>
            <a:off x="437700" y="115550"/>
            <a:ext cx="3496800" cy="778500"/>
          </a:xfrm>
          <a:prstGeom prst="rect">
            <a:avLst/>
          </a:prstGeom>
          <a:noFill/>
          <a:ln>
            <a:noFill/>
          </a:ln>
        </p:spPr>
        <p:txBody>
          <a:bodyPr spcFirstLastPara="1" wrap="square" lIns="91425" tIns="91425" rIns="91425" bIns="91425" anchor="t" anchorCtr="0">
            <a:noAutofit/>
          </a:bodyPr>
          <a:lstStyle/>
          <a:p>
            <a:pPr marL="457200" lvl="0" indent="-393700" algn="l" rtl="0">
              <a:lnSpc>
                <a:spcPct val="90000"/>
              </a:lnSpc>
              <a:spcBef>
                <a:spcPts val="0"/>
              </a:spcBef>
              <a:spcAft>
                <a:spcPts val="0"/>
              </a:spcAft>
              <a:buClr>
                <a:srgbClr val="CCCCCC"/>
              </a:buClr>
              <a:buSzPts val="2600"/>
              <a:buFont typeface="Barlow Condensed SemiBold"/>
              <a:buAutoNum type="arabicPeriod"/>
            </a:pPr>
            <a:r>
              <a:rPr lang="en-US" sz="2600">
                <a:solidFill>
                  <a:srgbClr val="CCCCCC"/>
                </a:solidFill>
                <a:latin typeface="Barlow Condensed SemiBold"/>
                <a:ea typeface="Barlow Condensed SemiBold"/>
                <a:cs typeface="Barlow Condensed SemiBold"/>
                <a:sym typeface="Barlow Condensed SemiBold"/>
              </a:rPr>
              <a:t>Project Overview</a:t>
            </a:r>
            <a:endParaRPr sz="2600">
              <a:solidFill>
                <a:srgbClr val="CCCCCC"/>
              </a:solidFill>
              <a:latin typeface="Barlow Condensed SemiBold"/>
              <a:ea typeface="Barlow Condensed SemiBold"/>
              <a:cs typeface="Barlow Condensed SemiBold"/>
              <a:sym typeface="Barlow Condensed SemiBold"/>
            </a:endParaRPr>
          </a:p>
        </p:txBody>
      </p:sp>
      <p:sp>
        <p:nvSpPr>
          <p:cNvPr id="133" name="Google Shape;133;g810e0f4dac_1_1"/>
          <p:cNvSpPr txBox="1"/>
          <p:nvPr/>
        </p:nvSpPr>
        <p:spPr>
          <a:xfrm>
            <a:off x="574200" y="4664350"/>
            <a:ext cx="11135700" cy="5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a:latin typeface="Barlow Condensed Medium"/>
                <a:ea typeface="Barlow Condensed Medium"/>
                <a:cs typeface="Barlow Condensed Medium"/>
                <a:sym typeface="Barlow Condensed Medium"/>
              </a:rPr>
              <a:t>Phase II: Identifying Factors Influencing Disparity</a:t>
            </a:r>
            <a:endParaRPr sz="2600">
              <a:latin typeface="Barlow Condensed Medium"/>
              <a:ea typeface="Barlow Condensed Medium"/>
              <a:cs typeface="Barlow Condensed Medium"/>
              <a:sym typeface="Barlow Condensed Medium"/>
            </a:endParaRPr>
          </a:p>
        </p:txBody>
      </p:sp>
      <p:sp>
        <p:nvSpPr>
          <p:cNvPr id="134" name="Google Shape;134;g810e0f4dac_1_1"/>
          <p:cNvSpPr/>
          <p:nvPr/>
        </p:nvSpPr>
        <p:spPr>
          <a:xfrm>
            <a:off x="994800" y="5366175"/>
            <a:ext cx="4204200" cy="729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g810e0f4dac_1_1"/>
          <p:cNvSpPr/>
          <p:nvPr/>
        </p:nvSpPr>
        <p:spPr>
          <a:xfrm>
            <a:off x="6698800" y="5366175"/>
            <a:ext cx="4204200" cy="729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g810e0f4dac_1_1"/>
          <p:cNvSpPr txBox="1"/>
          <p:nvPr/>
        </p:nvSpPr>
        <p:spPr>
          <a:xfrm>
            <a:off x="1681950" y="5458425"/>
            <a:ext cx="2829900" cy="39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b="1">
                <a:solidFill>
                  <a:srgbClr val="1155CC"/>
                </a:solidFill>
                <a:latin typeface="Barlow Condensed"/>
                <a:ea typeface="Barlow Condensed"/>
                <a:cs typeface="Barlow Condensed"/>
                <a:sym typeface="Barlow Condensed"/>
              </a:rPr>
              <a:t>SNAP Penetration</a:t>
            </a:r>
            <a:endParaRPr sz="2200" b="1">
              <a:solidFill>
                <a:srgbClr val="1155CC"/>
              </a:solidFill>
              <a:latin typeface="Barlow Condensed"/>
              <a:ea typeface="Barlow Condensed"/>
              <a:cs typeface="Barlow Condensed"/>
              <a:sym typeface="Barlow Condensed"/>
            </a:endParaRPr>
          </a:p>
        </p:txBody>
      </p:sp>
      <p:sp>
        <p:nvSpPr>
          <p:cNvPr id="137" name="Google Shape;137;g810e0f4dac_1_1"/>
          <p:cNvSpPr txBox="1"/>
          <p:nvPr/>
        </p:nvSpPr>
        <p:spPr>
          <a:xfrm>
            <a:off x="7462150" y="5458425"/>
            <a:ext cx="2829900" cy="39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b="1">
                <a:solidFill>
                  <a:srgbClr val="1155CC"/>
                </a:solidFill>
                <a:latin typeface="Barlow Condensed"/>
                <a:ea typeface="Barlow Condensed"/>
                <a:cs typeface="Barlow Condensed"/>
                <a:sym typeface="Barlow Condensed"/>
              </a:rPr>
              <a:t>HDI Prediction</a:t>
            </a:r>
            <a:endParaRPr sz="2200" b="1">
              <a:solidFill>
                <a:srgbClr val="1155CC"/>
              </a:solidFill>
              <a:latin typeface="Barlow Condensed"/>
              <a:ea typeface="Barlow Condensed"/>
              <a:cs typeface="Barlow Condensed"/>
              <a:sym typeface="Barlow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143" name="Google Shape;143;g8110b298e1_4_15"/>
          <p:cNvGrpSpPr/>
          <p:nvPr/>
        </p:nvGrpSpPr>
        <p:grpSpPr>
          <a:xfrm>
            <a:off x="2150129" y="1803305"/>
            <a:ext cx="8726076" cy="1556101"/>
            <a:chOff x="1938544" y="1152582"/>
            <a:chExt cx="4792967" cy="1154120"/>
          </a:xfrm>
        </p:grpSpPr>
        <p:sp>
          <p:nvSpPr>
            <p:cNvPr id="144" name="Google Shape;144;g8110b298e1_4_15"/>
            <p:cNvSpPr/>
            <p:nvPr/>
          </p:nvSpPr>
          <p:spPr>
            <a:xfrm rot="10800000" flipH="1">
              <a:off x="1938544" y="1598702"/>
              <a:ext cx="4792800" cy="708000"/>
            </a:xfrm>
            <a:prstGeom prst="round2SameRect">
              <a:avLst>
                <a:gd name="adj1" fmla="val 8813"/>
                <a:gd name="adj2" fmla="val 0"/>
              </a:avLst>
            </a:prstGeom>
            <a:solidFill>
              <a:srgbClr val="E5E5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33" b="0" i="0" u="none" strike="noStrike" cap="none">
                <a:solidFill>
                  <a:schemeClr val="lt1"/>
                </a:solidFill>
                <a:latin typeface="Calibri"/>
                <a:ea typeface="Calibri"/>
                <a:cs typeface="Calibri"/>
                <a:sym typeface="Calibri"/>
              </a:endParaRPr>
            </a:p>
          </p:txBody>
        </p:sp>
        <p:grpSp>
          <p:nvGrpSpPr>
            <p:cNvPr id="145" name="Google Shape;145;g8110b298e1_4_15"/>
            <p:cNvGrpSpPr/>
            <p:nvPr/>
          </p:nvGrpSpPr>
          <p:grpSpPr>
            <a:xfrm>
              <a:off x="1938615" y="1152582"/>
              <a:ext cx="4792896" cy="446325"/>
              <a:chOff x="1600200" y="1295400"/>
              <a:chExt cx="5410200" cy="670560"/>
            </a:xfrm>
          </p:grpSpPr>
          <p:sp>
            <p:nvSpPr>
              <p:cNvPr id="146" name="Google Shape;146;g8110b298e1_4_15"/>
              <p:cNvSpPr/>
              <p:nvPr/>
            </p:nvSpPr>
            <p:spPr>
              <a:xfrm>
                <a:off x="1600200" y="1356360"/>
                <a:ext cx="5410200" cy="609600"/>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33" b="0" i="0" u="none" strike="noStrike" cap="none">
                  <a:solidFill>
                    <a:schemeClr val="lt1"/>
                  </a:solidFill>
                  <a:latin typeface="Calibri"/>
                  <a:ea typeface="Calibri"/>
                  <a:cs typeface="Calibri"/>
                  <a:sym typeface="Calibri"/>
                </a:endParaRPr>
              </a:p>
            </p:txBody>
          </p:sp>
          <p:sp>
            <p:nvSpPr>
              <p:cNvPr id="147" name="Google Shape;147;g8110b298e1_4_15"/>
              <p:cNvSpPr/>
              <p:nvPr/>
            </p:nvSpPr>
            <p:spPr>
              <a:xfrm>
                <a:off x="1600200" y="1295400"/>
                <a:ext cx="5410200" cy="609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133">
                    <a:solidFill>
                      <a:schemeClr val="lt1"/>
                    </a:solidFill>
                    <a:latin typeface="Barlow Condensed SemiBold"/>
                    <a:ea typeface="Barlow Condensed SemiBold"/>
                    <a:cs typeface="Barlow Condensed SemiBold"/>
                    <a:sym typeface="Barlow Condensed SemiBold"/>
                  </a:rPr>
                  <a:t>Schema Flexibility</a:t>
                </a:r>
                <a:endParaRPr>
                  <a:latin typeface="Barlow Condensed SemiBold"/>
                  <a:ea typeface="Barlow Condensed SemiBold"/>
                  <a:cs typeface="Barlow Condensed SemiBold"/>
                  <a:sym typeface="Barlow Condensed SemiBold"/>
                </a:endParaRPr>
              </a:p>
            </p:txBody>
          </p:sp>
        </p:grpSp>
      </p:grpSp>
      <p:grpSp>
        <p:nvGrpSpPr>
          <p:cNvPr id="148" name="Google Shape;148;g8110b298e1_4_15"/>
          <p:cNvGrpSpPr/>
          <p:nvPr/>
        </p:nvGrpSpPr>
        <p:grpSpPr>
          <a:xfrm>
            <a:off x="851945" y="1803288"/>
            <a:ext cx="986897" cy="601761"/>
            <a:chOff x="647700" y="1295400"/>
            <a:chExt cx="838200" cy="670560"/>
          </a:xfrm>
        </p:grpSpPr>
        <p:sp>
          <p:nvSpPr>
            <p:cNvPr id="149" name="Google Shape;149;g8110b298e1_4_15"/>
            <p:cNvSpPr/>
            <p:nvPr/>
          </p:nvSpPr>
          <p:spPr>
            <a:xfrm>
              <a:off x="647700" y="1356360"/>
              <a:ext cx="838200" cy="609600"/>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33" b="0" i="0" u="none" strike="noStrike" cap="none">
                <a:solidFill>
                  <a:schemeClr val="lt1"/>
                </a:solidFill>
                <a:latin typeface="Calibri"/>
                <a:ea typeface="Calibri"/>
                <a:cs typeface="Calibri"/>
                <a:sym typeface="Calibri"/>
              </a:endParaRPr>
            </a:p>
          </p:txBody>
        </p:sp>
        <p:sp>
          <p:nvSpPr>
            <p:cNvPr id="150" name="Google Shape;150;g8110b298e1_4_15"/>
            <p:cNvSpPr/>
            <p:nvPr/>
          </p:nvSpPr>
          <p:spPr>
            <a:xfrm>
              <a:off x="647700" y="1295400"/>
              <a:ext cx="838200" cy="609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133" b="1" i="0" u="none" strike="noStrike" cap="none">
                  <a:solidFill>
                    <a:schemeClr val="lt1"/>
                  </a:solidFill>
                  <a:latin typeface="Calibri"/>
                  <a:ea typeface="Calibri"/>
                  <a:cs typeface="Calibri"/>
                  <a:sym typeface="Calibri"/>
                </a:rPr>
                <a:t>01</a:t>
              </a:r>
              <a:endParaRPr/>
            </a:p>
          </p:txBody>
        </p:sp>
      </p:grpSp>
      <p:grpSp>
        <p:nvGrpSpPr>
          <p:cNvPr id="151" name="Google Shape;151;g8110b298e1_4_15"/>
          <p:cNvGrpSpPr/>
          <p:nvPr/>
        </p:nvGrpSpPr>
        <p:grpSpPr>
          <a:xfrm>
            <a:off x="851945" y="3452917"/>
            <a:ext cx="986897" cy="601761"/>
            <a:chOff x="647700" y="1295400"/>
            <a:chExt cx="838200" cy="670560"/>
          </a:xfrm>
        </p:grpSpPr>
        <p:sp>
          <p:nvSpPr>
            <p:cNvPr id="152" name="Google Shape;152;g8110b298e1_4_15"/>
            <p:cNvSpPr/>
            <p:nvPr/>
          </p:nvSpPr>
          <p:spPr>
            <a:xfrm>
              <a:off x="647700" y="1356360"/>
              <a:ext cx="838200" cy="609600"/>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33" b="0" i="0" u="none" strike="noStrike" cap="none">
                <a:solidFill>
                  <a:schemeClr val="lt1"/>
                </a:solidFill>
                <a:latin typeface="Calibri"/>
                <a:ea typeface="Calibri"/>
                <a:cs typeface="Calibri"/>
                <a:sym typeface="Calibri"/>
              </a:endParaRPr>
            </a:p>
          </p:txBody>
        </p:sp>
        <p:sp>
          <p:nvSpPr>
            <p:cNvPr id="153" name="Google Shape;153;g8110b298e1_4_15"/>
            <p:cNvSpPr/>
            <p:nvPr/>
          </p:nvSpPr>
          <p:spPr>
            <a:xfrm>
              <a:off x="647700" y="1295400"/>
              <a:ext cx="838200" cy="609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133" b="1" i="0" u="none" strike="noStrike" cap="none">
                  <a:solidFill>
                    <a:schemeClr val="lt1"/>
                  </a:solidFill>
                  <a:latin typeface="Calibri"/>
                  <a:ea typeface="Calibri"/>
                  <a:cs typeface="Calibri"/>
                  <a:sym typeface="Calibri"/>
                </a:rPr>
                <a:t>02</a:t>
              </a:r>
              <a:endParaRPr/>
            </a:p>
          </p:txBody>
        </p:sp>
      </p:grpSp>
      <p:grpSp>
        <p:nvGrpSpPr>
          <p:cNvPr id="154" name="Google Shape;154;g8110b298e1_4_15"/>
          <p:cNvGrpSpPr/>
          <p:nvPr/>
        </p:nvGrpSpPr>
        <p:grpSpPr>
          <a:xfrm>
            <a:off x="851945" y="5117203"/>
            <a:ext cx="986897" cy="601761"/>
            <a:chOff x="647700" y="1295400"/>
            <a:chExt cx="838200" cy="670560"/>
          </a:xfrm>
        </p:grpSpPr>
        <p:sp>
          <p:nvSpPr>
            <p:cNvPr id="155" name="Google Shape;155;g8110b298e1_4_15"/>
            <p:cNvSpPr/>
            <p:nvPr/>
          </p:nvSpPr>
          <p:spPr>
            <a:xfrm>
              <a:off x="647700" y="1356360"/>
              <a:ext cx="838200" cy="609600"/>
            </a:xfrm>
            <a:prstGeom prst="rect">
              <a:avLst/>
            </a:prstGeom>
            <a:solidFill>
              <a:srgbClr val="7B7B7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33" b="0" i="0" u="none" strike="noStrike" cap="none">
                <a:solidFill>
                  <a:schemeClr val="lt1"/>
                </a:solidFill>
                <a:latin typeface="Calibri"/>
                <a:ea typeface="Calibri"/>
                <a:cs typeface="Calibri"/>
                <a:sym typeface="Calibri"/>
              </a:endParaRPr>
            </a:p>
          </p:txBody>
        </p:sp>
        <p:sp>
          <p:nvSpPr>
            <p:cNvPr id="156" name="Google Shape;156;g8110b298e1_4_15"/>
            <p:cNvSpPr/>
            <p:nvPr/>
          </p:nvSpPr>
          <p:spPr>
            <a:xfrm>
              <a:off x="647700" y="1295400"/>
              <a:ext cx="838200" cy="609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133" b="1" i="0" u="none" strike="noStrike" cap="none">
                  <a:solidFill>
                    <a:schemeClr val="lt1"/>
                  </a:solidFill>
                  <a:latin typeface="Calibri"/>
                  <a:ea typeface="Calibri"/>
                  <a:cs typeface="Calibri"/>
                  <a:sym typeface="Calibri"/>
                </a:rPr>
                <a:t>03</a:t>
              </a:r>
              <a:endParaRPr/>
            </a:p>
          </p:txBody>
        </p:sp>
      </p:grpSp>
      <p:grpSp>
        <p:nvGrpSpPr>
          <p:cNvPr id="157" name="Google Shape;157;g8110b298e1_4_15"/>
          <p:cNvGrpSpPr/>
          <p:nvPr/>
        </p:nvGrpSpPr>
        <p:grpSpPr>
          <a:xfrm>
            <a:off x="2150130" y="3452929"/>
            <a:ext cx="8740455" cy="1556105"/>
            <a:chOff x="1938544" y="2376058"/>
            <a:chExt cx="4792967" cy="1154124"/>
          </a:xfrm>
        </p:grpSpPr>
        <p:grpSp>
          <p:nvGrpSpPr>
            <p:cNvPr id="158" name="Google Shape;158;g8110b298e1_4_15"/>
            <p:cNvGrpSpPr/>
            <p:nvPr/>
          </p:nvGrpSpPr>
          <p:grpSpPr>
            <a:xfrm>
              <a:off x="1938615" y="2376058"/>
              <a:ext cx="4792896" cy="446325"/>
              <a:chOff x="1600200" y="1295400"/>
              <a:chExt cx="5410200" cy="670560"/>
            </a:xfrm>
          </p:grpSpPr>
          <p:sp>
            <p:nvSpPr>
              <p:cNvPr id="159" name="Google Shape;159;g8110b298e1_4_15"/>
              <p:cNvSpPr/>
              <p:nvPr/>
            </p:nvSpPr>
            <p:spPr>
              <a:xfrm>
                <a:off x="1600200" y="1356360"/>
                <a:ext cx="5410200" cy="609600"/>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33">
                  <a:solidFill>
                    <a:schemeClr val="lt1"/>
                  </a:solidFill>
                  <a:latin typeface="Calibri"/>
                  <a:ea typeface="Calibri"/>
                  <a:cs typeface="Calibri"/>
                  <a:sym typeface="Calibri"/>
                </a:endParaRPr>
              </a:p>
            </p:txBody>
          </p:sp>
          <p:sp>
            <p:nvSpPr>
              <p:cNvPr id="160" name="Google Shape;160;g8110b298e1_4_15"/>
              <p:cNvSpPr/>
              <p:nvPr/>
            </p:nvSpPr>
            <p:spPr>
              <a:xfrm>
                <a:off x="1600200" y="1295400"/>
                <a:ext cx="5410200" cy="609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133">
                    <a:solidFill>
                      <a:schemeClr val="lt1"/>
                    </a:solidFill>
                    <a:latin typeface="Barlow Condensed SemiBold"/>
                    <a:ea typeface="Barlow Condensed SemiBold"/>
                    <a:cs typeface="Barlow Condensed SemiBold"/>
                    <a:sym typeface="Barlow Condensed SemiBold"/>
                  </a:rPr>
                  <a:t>Data Migration</a:t>
                </a:r>
                <a:endParaRPr>
                  <a:latin typeface="Barlow Condensed SemiBold"/>
                  <a:ea typeface="Barlow Condensed SemiBold"/>
                  <a:cs typeface="Barlow Condensed SemiBold"/>
                  <a:sym typeface="Barlow Condensed SemiBold"/>
                </a:endParaRPr>
              </a:p>
            </p:txBody>
          </p:sp>
        </p:grpSp>
        <p:sp>
          <p:nvSpPr>
            <p:cNvPr id="161" name="Google Shape;161;g8110b298e1_4_15"/>
            <p:cNvSpPr/>
            <p:nvPr/>
          </p:nvSpPr>
          <p:spPr>
            <a:xfrm rot="10800000" flipH="1">
              <a:off x="1938544" y="2822182"/>
              <a:ext cx="4792800" cy="708000"/>
            </a:xfrm>
            <a:prstGeom prst="round2SameRect">
              <a:avLst>
                <a:gd name="adj1" fmla="val 8813"/>
                <a:gd name="adj2" fmla="val 0"/>
              </a:avLst>
            </a:prstGeom>
            <a:solidFill>
              <a:srgbClr val="E5E5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33">
                <a:solidFill>
                  <a:schemeClr val="lt1"/>
                </a:solidFill>
                <a:latin typeface="Calibri"/>
                <a:ea typeface="Calibri"/>
                <a:cs typeface="Calibri"/>
                <a:sym typeface="Calibri"/>
              </a:endParaRPr>
            </a:p>
          </p:txBody>
        </p:sp>
      </p:grpSp>
      <p:grpSp>
        <p:nvGrpSpPr>
          <p:cNvPr id="162" name="Google Shape;162;g8110b298e1_4_15"/>
          <p:cNvGrpSpPr/>
          <p:nvPr/>
        </p:nvGrpSpPr>
        <p:grpSpPr>
          <a:xfrm>
            <a:off x="2150130" y="5117202"/>
            <a:ext cx="8740455" cy="1556105"/>
            <a:chOff x="1938544" y="3610408"/>
            <a:chExt cx="4792967" cy="1154124"/>
          </a:xfrm>
        </p:grpSpPr>
        <p:grpSp>
          <p:nvGrpSpPr>
            <p:cNvPr id="163" name="Google Shape;163;g8110b298e1_4_15"/>
            <p:cNvGrpSpPr/>
            <p:nvPr/>
          </p:nvGrpSpPr>
          <p:grpSpPr>
            <a:xfrm>
              <a:off x="1938615" y="3610408"/>
              <a:ext cx="4792896" cy="446325"/>
              <a:chOff x="1600200" y="1295400"/>
              <a:chExt cx="5410200" cy="670560"/>
            </a:xfrm>
          </p:grpSpPr>
          <p:sp>
            <p:nvSpPr>
              <p:cNvPr id="164" name="Google Shape;164;g8110b298e1_4_15"/>
              <p:cNvSpPr/>
              <p:nvPr/>
            </p:nvSpPr>
            <p:spPr>
              <a:xfrm>
                <a:off x="1600200" y="1356360"/>
                <a:ext cx="5410200" cy="609600"/>
              </a:xfrm>
              <a:prstGeom prst="rect">
                <a:avLst/>
              </a:prstGeom>
              <a:solidFill>
                <a:srgbClr val="7B7B7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33">
                  <a:solidFill>
                    <a:schemeClr val="lt1"/>
                  </a:solidFill>
                  <a:latin typeface="Calibri"/>
                  <a:ea typeface="Calibri"/>
                  <a:cs typeface="Calibri"/>
                  <a:sym typeface="Calibri"/>
                </a:endParaRPr>
              </a:p>
            </p:txBody>
          </p:sp>
          <p:sp>
            <p:nvSpPr>
              <p:cNvPr id="165" name="Google Shape;165;g8110b298e1_4_15"/>
              <p:cNvSpPr/>
              <p:nvPr/>
            </p:nvSpPr>
            <p:spPr>
              <a:xfrm>
                <a:off x="1600200" y="1295400"/>
                <a:ext cx="5410200" cy="609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133">
                    <a:solidFill>
                      <a:schemeClr val="lt1"/>
                    </a:solidFill>
                    <a:latin typeface="Barlow Condensed SemiBold"/>
                    <a:ea typeface="Barlow Condensed SemiBold"/>
                    <a:cs typeface="Barlow Condensed SemiBold"/>
                    <a:sym typeface="Barlow Condensed SemiBold"/>
                  </a:rPr>
                  <a:t>Domain Integration</a:t>
                </a:r>
                <a:endParaRPr>
                  <a:latin typeface="Barlow Condensed SemiBold"/>
                  <a:ea typeface="Barlow Condensed SemiBold"/>
                  <a:cs typeface="Barlow Condensed SemiBold"/>
                  <a:sym typeface="Barlow Condensed SemiBold"/>
                </a:endParaRPr>
              </a:p>
            </p:txBody>
          </p:sp>
        </p:grpSp>
        <p:sp>
          <p:nvSpPr>
            <p:cNvPr id="166" name="Google Shape;166;g8110b298e1_4_15"/>
            <p:cNvSpPr/>
            <p:nvPr/>
          </p:nvSpPr>
          <p:spPr>
            <a:xfrm rot="10800000" flipH="1">
              <a:off x="1938544" y="4056532"/>
              <a:ext cx="4792800" cy="708000"/>
            </a:xfrm>
            <a:prstGeom prst="round2SameRect">
              <a:avLst>
                <a:gd name="adj1" fmla="val 8813"/>
                <a:gd name="adj2" fmla="val 0"/>
              </a:avLst>
            </a:prstGeom>
            <a:solidFill>
              <a:srgbClr val="E5E5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33">
                <a:solidFill>
                  <a:schemeClr val="lt1"/>
                </a:solidFill>
                <a:latin typeface="Calibri"/>
                <a:ea typeface="Calibri"/>
                <a:cs typeface="Calibri"/>
                <a:sym typeface="Calibri"/>
              </a:endParaRPr>
            </a:p>
          </p:txBody>
        </p:sp>
      </p:grpSp>
      <p:sp>
        <p:nvSpPr>
          <p:cNvPr id="167" name="Google Shape;167;g8110b298e1_4_15"/>
          <p:cNvSpPr txBox="1"/>
          <p:nvPr/>
        </p:nvSpPr>
        <p:spPr>
          <a:xfrm>
            <a:off x="3036666" y="2653987"/>
            <a:ext cx="6331500" cy="456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Font typeface="Arial"/>
              <a:buNone/>
            </a:pPr>
            <a:r>
              <a:rPr lang="en-US" sz="3000">
                <a:solidFill>
                  <a:srgbClr val="3F3F3F"/>
                </a:solidFill>
                <a:latin typeface="Barlow Condensed Medium"/>
                <a:ea typeface="Barlow Condensed Medium"/>
                <a:cs typeface="Barlow Condensed Medium"/>
                <a:sym typeface="Barlow Condensed Medium"/>
              </a:rPr>
              <a:t>RDBMS handles granularities poorly</a:t>
            </a:r>
            <a:endParaRPr sz="3000">
              <a:latin typeface="Barlow Condensed Medium"/>
              <a:ea typeface="Barlow Condensed Medium"/>
              <a:cs typeface="Barlow Condensed Medium"/>
              <a:sym typeface="Barlow Condensed Medium"/>
            </a:endParaRPr>
          </a:p>
        </p:txBody>
      </p:sp>
      <p:sp>
        <p:nvSpPr>
          <p:cNvPr id="168" name="Google Shape;168;g8110b298e1_4_15"/>
          <p:cNvSpPr txBox="1"/>
          <p:nvPr/>
        </p:nvSpPr>
        <p:spPr>
          <a:xfrm>
            <a:off x="3036666" y="4300102"/>
            <a:ext cx="6331500" cy="456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3F3F3F"/>
              </a:buClr>
              <a:buSzPts val="1467"/>
              <a:buFont typeface="Calibri"/>
              <a:buNone/>
            </a:pPr>
            <a:r>
              <a:rPr lang="en-US" sz="3000">
                <a:solidFill>
                  <a:srgbClr val="3F3F3F"/>
                </a:solidFill>
                <a:latin typeface="Barlow Condensed Medium"/>
                <a:ea typeface="Barlow Condensed Medium"/>
                <a:cs typeface="Barlow Condensed Medium"/>
                <a:sym typeface="Barlow Condensed Medium"/>
              </a:rPr>
              <a:t>RDBMS breaks when you add new data</a:t>
            </a:r>
            <a:endParaRPr sz="3000">
              <a:solidFill>
                <a:schemeClr val="dk1"/>
              </a:solidFill>
              <a:latin typeface="Barlow Condensed Medium"/>
              <a:ea typeface="Barlow Condensed Medium"/>
              <a:cs typeface="Barlow Condensed Medium"/>
              <a:sym typeface="Barlow Condensed Medium"/>
            </a:endParaRPr>
          </a:p>
          <a:p>
            <a:pPr marL="0" marR="0" lvl="0" indent="0" algn="l" rtl="0">
              <a:spcBef>
                <a:spcPts val="0"/>
              </a:spcBef>
              <a:spcAft>
                <a:spcPts val="0"/>
              </a:spcAft>
              <a:buClr>
                <a:srgbClr val="3F3F3F"/>
              </a:buClr>
              <a:buSzPts val="1467"/>
              <a:buFont typeface="Calibri"/>
              <a:buNone/>
            </a:pPr>
            <a:endParaRPr sz="3000">
              <a:solidFill>
                <a:srgbClr val="3F3F3F"/>
              </a:solidFill>
              <a:latin typeface="Barlow Condensed Medium"/>
              <a:ea typeface="Barlow Condensed Medium"/>
              <a:cs typeface="Barlow Condensed Medium"/>
              <a:sym typeface="Barlow Condensed Medium"/>
            </a:endParaRPr>
          </a:p>
        </p:txBody>
      </p:sp>
      <p:sp>
        <p:nvSpPr>
          <p:cNvPr id="169" name="Google Shape;169;g8110b298e1_4_15"/>
          <p:cNvSpPr txBox="1"/>
          <p:nvPr/>
        </p:nvSpPr>
        <p:spPr>
          <a:xfrm>
            <a:off x="3036666" y="6003079"/>
            <a:ext cx="6331500" cy="456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3F3F3F"/>
              </a:buClr>
              <a:buSzPts val="1467"/>
              <a:buFont typeface="Calibri"/>
              <a:buNone/>
            </a:pPr>
            <a:r>
              <a:rPr lang="en-US" sz="3000">
                <a:solidFill>
                  <a:srgbClr val="3F3F3F"/>
                </a:solidFill>
                <a:latin typeface="Barlow Condensed Medium"/>
                <a:ea typeface="Barlow Condensed Medium"/>
                <a:cs typeface="Barlow Condensed Medium"/>
                <a:sym typeface="Barlow Condensed Medium"/>
              </a:rPr>
              <a:t>RDBMS are siloed with little interaction</a:t>
            </a:r>
            <a:endParaRPr sz="3000">
              <a:latin typeface="Barlow Condensed Medium"/>
              <a:ea typeface="Barlow Condensed Medium"/>
              <a:cs typeface="Barlow Condensed Medium"/>
              <a:sym typeface="Barlow Condensed Medium"/>
            </a:endParaRPr>
          </a:p>
        </p:txBody>
      </p:sp>
      <p:sp>
        <p:nvSpPr>
          <p:cNvPr id="170" name="Google Shape;170;g8110b298e1_4_15"/>
          <p:cNvSpPr/>
          <p:nvPr/>
        </p:nvSpPr>
        <p:spPr>
          <a:xfrm>
            <a:off x="11628775" y="6332650"/>
            <a:ext cx="606900" cy="52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 name="Google Shape;171;g8110b298e1_4_15"/>
          <p:cNvPicPr preferRelativeResize="0"/>
          <p:nvPr/>
        </p:nvPicPr>
        <p:blipFill rotWithShape="1">
          <a:blip r:embed="rId3">
            <a:alphaModFix/>
          </a:blip>
          <a:srcRect/>
          <a:stretch/>
        </p:blipFill>
        <p:spPr>
          <a:xfrm>
            <a:off x="10829925" y="374350"/>
            <a:ext cx="946774" cy="328775"/>
          </a:xfrm>
          <a:prstGeom prst="rect">
            <a:avLst/>
          </a:prstGeom>
          <a:noFill/>
          <a:ln>
            <a:noFill/>
          </a:ln>
        </p:spPr>
      </p:pic>
      <p:sp>
        <p:nvSpPr>
          <p:cNvPr id="172" name="Google Shape;172;g8110b298e1_4_15"/>
          <p:cNvSpPr/>
          <p:nvPr/>
        </p:nvSpPr>
        <p:spPr>
          <a:xfrm>
            <a:off x="9836250" y="2434374"/>
            <a:ext cx="883800" cy="951300"/>
          </a:xfrm>
          <a:prstGeom prst="mathMultiply">
            <a:avLst>
              <a:gd name="adj1" fmla="val 23520"/>
            </a:avLst>
          </a:prstGeom>
          <a:solidFill>
            <a:srgbClr val="99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g8110b298e1_4_15"/>
          <p:cNvSpPr/>
          <p:nvPr/>
        </p:nvSpPr>
        <p:spPr>
          <a:xfrm>
            <a:off x="9836250" y="4034404"/>
            <a:ext cx="883800" cy="951300"/>
          </a:xfrm>
          <a:prstGeom prst="mathMultiply">
            <a:avLst>
              <a:gd name="adj1" fmla="val 23520"/>
            </a:avLst>
          </a:prstGeom>
          <a:solidFill>
            <a:srgbClr val="99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g8110b298e1_4_15"/>
          <p:cNvSpPr/>
          <p:nvPr/>
        </p:nvSpPr>
        <p:spPr>
          <a:xfrm>
            <a:off x="9836250" y="5634434"/>
            <a:ext cx="883800" cy="951300"/>
          </a:xfrm>
          <a:prstGeom prst="mathMultiply">
            <a:avLst>
              <a:gd name="adj1" fmla="val 23520"/>
            </a:avLst>
          </a:prstGeom>
          <a:solidFill>
            <a:srgbClr val="99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g8110b298e1_4_15"/>
          <p:cNvSpPr txBox="1"/>
          <p:nvPr/>
        </p:nvSpPr>
        <p:spPr>
          <a:xfrm>
            <a:off x="437700" y="118872"/>
            <a:ext cx="3496800" cy="778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rgbClr val="CCCCCC"/>
                </a:solidFill>
                <a:latin typeface="Barlow Condensed SemiBold"/>
                <a:ea typeface="Barlow Condensed SemiBold"/>
                <a:cs typeface="Barlow Condensed SemiBold"/>
                <a:sym typeface="Barlow Condensed SemiBold"/>
              </a:rPr>
              <a:t>2. Client Technical Needs</a:t>
            </a:r>
            <a:endParaRPr sz="2600">
              <a:solidFill>
                <a:srgbClr val="CCCCCC"/>
              </a:solidFill>
              <a:latin typeface="Barlow Condensed SemiBold"/>
              <a:ea typeface="Barlow Condensed SemiBold"/>
              <a:cs typeface="Barlow Condensed SemiBold"/>
              <a:sym typeface="Barlow Condensed SemiBold"/>
            </a:endParaRPr>
          </a:p>
        </p:txBody>
      </p:sp>
      <p:sp>
        <p:nvSpPr>
          <p:cNvPr id="176" name="Google Shape;176;g8110b298e1_4_15"/>
          <p:cNvSpPr txBox="1"/>
          <p:nvPr/>
        </p:nvSpPr>
        <p:spPr>
          <a:xfrm>
            <a:off x="437700" y="484632"/>
            <a:ext cx="9501600" cy="996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4000">
                <a:solidFill>
                  <a:srgbClr val="990000"/>
                </a:solidFill>
                <a:latin typeface="Barlow Condensed SemiBold"/>
                <a:ea typeface="Barlow Condensed SemiBold"/>
                <a:cs typeface="Barlow Condensed SemiBold"/>
                <a:sym typeface="Barlow Condensed SemiBold"/>
              </a:rPr>
              <a:t>There are 3 Major Issues that make a Traditional RDBMS Unsuitable for this Project</a:t>
            </a:r>
            <a:endParaRPr sz="4000">
              <a:solidFill>
                <a:srgbClr val="990000"/>
              </a:solidFill>
              <a:latin typeface="Barlow Condensed SemiBold"/>
              <a:ea typeface="Barlow Condensed SemiBold"/>
              <a:cs typeface="Barlow Condensed SemiBold"/>
              <a:sym typeface="Barlow Condensed SemiBold"/>
            </a:endParaRPr>
          </a:p>
        </p:txBody>
      </p:sp>
    </p:spTree>
  </p:cSld>
  <p:clrMapOvr>
    <a:masterClrMapping/>
  </p:clrMapOvr>
  <mc:AlternateContent xmlns:mc="http://schemas.openxmlformats.org/markup-compatibility/2006" xmlns:p14="http://schemas.microsoft.com/office/powerpoint/2010/main">
    <mc:Choice Requires="p14">
      <p:transition p14:dur="0">
        <p:push/>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1"/>
                                        <p:tgtEl>
                                          <p:spTgt spid="148"/>
                                        </p:tgtEl>
                                      </p:cBhvr>
                                    </p:animEffect>
                                  </p:childTnLst>
                                </p:cTn>
                              </p:par>
                              <p:par>
                                <p:cTn id="8" presetID="10" presetClass="entr" presetSubtype="0" fill="hold"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fade">
                                      <p:cBhvr>
                                        <p:cTn id="10" dur="1"/>
                                        <p:tgtEl>
                                          <p:spTgt spid="143"/>
                                        </p:tgtEl>
                                      </p:cBhvr>
                                    </p:animEffect>
                                  </p:childTnLst>
                                </p:cTn>
                              </p:par>
                              <p:par>
                                <p:cTn id="11" presetID="10" presetClass="entr" presetSubtype="0" fill="hold" nodeType="withEffect">
                                  <p:stCondLst>
                                    <p:cond delay="0"/>
                                  </p:stCondLst>
                                  <p:childTnLst>
                                    <p:set>
                                      <p:cBhvr>
                                        <p:cTn id="12" dur="1" fill="hold">
                                          <p:stCondLst>
                                            <p:cond delay="0"/>
                                          </p:stCondLst>
                                        </p:cTn>
                                        <p:tgtEl>
                                          <p:spTgt spid="172"/>
                                        </p:tgtEl>
                                        <p:attrNameLst>
                                          <p:attrName>style.visibility</p:attrName>
                                        </p:attrNameLst>
                                      </p:cBhvr>
                                      <p:to>
                                        <p:strVal val="visible"/>
                                      </p:to>
                                    </p:set>
                                    <p:animEffect transition="in" filter="fade">
                                      <p:cBhvr>
                                        <p:cTn id="13" dur="1"/>
                                        <p:tgtEl>
                                          <p:spTgt spid="172"/>
                                        </p:tgtEl>
                                      </p:cBhvr>
                                    </p:animEffect>
                                  </p:childTnLst>
                                </p:cTn>
                              </p:par>
                              <p:par>
                                <p:cTn id="14" presetID="10" presetClass="entr" presetSubtype="0" fill="hold" nodeType="withEffect">
                                  <p:stCondLst>
                                    <p:cond delay="0"/>
                                  </p:stCondLst>
                                  <p:childTnLst>
                                    <p:set>
                                      <p:cBhvr>
                                        <p:cTn id="15" dur="1" fill="hold">
                                          <p:stCondLst>
                                            <p:cond delay="0"/>
                                          </p:stCondLst>
                                        </p:cTn>
                                        <p:tgtEl>
                                          <p:spTgt spid="167"/>
                                        </p:tgtEl>
                                        <p:attrNameLst>
                                          <p:attrName>style.visibility</p:attrName>
                                        </p:attrNameLst>
                                      </p:cBhvr>
                                      <p:to>
                                        <p:strVal val="visible"/>
                                      </p:to>
                                    </p:set>
                                    <p:animEffect transition="in" filter="fade">
                                      <p:cBhvr>
                                        <p:cTn id="16" dur="1"/>
                                        <p:tgtEl>
                                          <p:spTgt spid="16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1"/>
                                        </p:tgtEl>
                                        <p:attrNameLst>
                                          <p:attrName>style.visibility</p:attrName>
                                        </p:attrNameLst>
                                      </p:cBhvr>
                                      <p:to>
                                        <p:strVal val="visible"/>
                                      </p:to>
                                    </p:set>
                                    <p:animEffect transition="in" filter="fade">
                                      <p:cBhvr>
                                        <p:cTn id="21" dur="1"/>
                                        <p:tgtEl>
                                          <p:spTgt spid="151"/>
                                        </p:tgtEl>
                                      </p:cBhvr>
                                    </p:animEffect>
                                  </p:childTnLst>
                                </p:cTn>
                              </p:par>
                              <p:par>
                                <p:cTn id="22" presetID="10" presetClass="entr" presetSubtype="0" fill="hold" nodeType="with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fade">
                                      <p:cBhvr>
                                        <p:cTn id="24" dur="1"/>
                                        <p:tgtEl>
                                          <p:spTgt spid="157"/>
                                        </p:tgtEl>
                                      </p:cBhvr>
                                    </p:animEffect>
                                  </p:childTnLst>
                                </p:cTn>
                              </p:par>
                              <p:par>
                                <p:cTn id="25" presetID="10" presetClass="entr" presetSubtype="0" fill="hold" nodeType="withEffect">
                                  <p:stCondLst>
                                    <p:cond delay="0"/>
                                  </p:stCondLst>
                                  <p:childTnLst>
                                    <p:set>
                                      <p:cBhvr>
                                        <p:cTn id="26" dur="1" fill="hold">
                                          <p:stCondLst>
                                            <p:cond delay="0"/>
                                          </p:stCondLst>
                                        </p:cTn>
                                        <p:tgtEl>
                                          <p:spTgt spid="168"/>
                                        </p:tgtEl>
                                        <p:attrNameLst>
                                          <p:attrName>style.visibility</p:attrName>
                                        </p:attrNameLst>
                                      </p:cBhvr>
                                      <p:to>
                                        <p:strVal val="visible"/>
                                      </p:to>
                                    </p:set>
                                    <p:animEffect transition="in" filter="fade">
                                      <p:cBhvr>
                                        <p:cTn id="27" dur="1"/>
                                        <p:tgtEl>
                                          <p:spTgt spid="168"/>
                                        </p:tgtEl>
                                      </p:cBhvr>
                                    </p:animEffect>
                                  </p:childTnLst>
                                </p:cTn>
                              </p:par>
                              <p:par>
                                <p:cTn id="28" presetID="10" presetClass="entr" presetSubtype="0" fill="hold" nodeType="withEffect">
                                  <p:stCondLst>
                                    <p:cond delay="0"/>
                                  </p:stCondLst>
                                  <p:childTnLst>
                                    <p:set>
                                      <p:cBhvr>
                                        <p:cTn id="29" dur="1" fill="hold">
                                          <p:stCondLst>
                                            <p:cond delay="0"/>
                                          </p:stCondLst>
                                        </p:cTn>
                                        <p:tgtEl>
                                          <p:spTgt spid="173"/>
                                        </p:tgtEl>
                                        <p:attrNameLst>
                                          <p:attrName>style.visibility</p:attrName>
                                        </p:attrNameLst>
                                      </p:cBhvr>
                                      <p:to>
                                        <p:strVal val="visible"/>
                                      </p:to>
                                    </p:set>
                                    <p:animEffect transition="in" filter="fade">
                                      <p:cBhvr>
                                        <p:cTn id="30" dur="1"/>
                                        <p:tgtEl>
                                          <p:spTgt spid="17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4"/>
                                        </p:tgtEl>
                                        <p:attrNameLst>
                                          <p:attrName>style.visibility</p:attrName>
                                        </p:attrNameLst>
                                      </p:cBhvr>
                                      <p:to>
                                        <p:strVal val="visible"/>
                                      </p:to>
                                    </p:set>
                                    <p:animEffect transition="in" filter="fade">
                                      <p:cBhvr>
                                        <p:cTn id="35" dur="1"/>
                                        <p:tgtEl>
                                          <p:spTgt spid="154"/>
                                        </p:tgtEl>
                                      </p:cBhvr>
                                    </p:animEffect>
                                  </p:childTnLst>
                                </p:cTn>
                              </p:par>
                              <p:par>
                                <p:cTn id="36" presetID="10" presetClass="entr" presetSubtype="0" fill="hold" nodeType="withEffect">
                                  <p:stCondLst>
                                    <p:cond delay="0"/>
                                  </p:stCondLst>
                                  <p:childTnLst>
                                    <p:set>
                                      <p:cBhvr>
                                        <p:cTn id="37" dur="1" fill="hold">
                                          <p:stCondLst>
                                            <p:cond delay="0"/>
                                          </p:stCondLst>
                                        </p:cTn>
                                        <p:tgtEl>
                                          <p:spTgt spid="162"/>
                                        </p:tgtEl>
                                        <p:attrNameLst>
                                          <p:attrName>style.visibility</p:attrName>
                                        </p:attrNameLst>
                                      </p:cBhvr>
                                      <p:to>
                                        <p:strVal val="visible"/>
                                      </p:to>
                                    </p:set>
                                    <p:animEffect transition="in" filter="fade">
                                      <p:cBhvr>
                                        <p:cTn id="38" dur="1"/>
                                        <p:tgtEl>
                                          <p:spTgt spid="162"/>
                                        </p:tgtEl>
                                      </p:cBhvr>
                                    </p:animEffect>
                                  </p:childTnLst>
                                </p:cTn>
                              </p:par>
                              <p:par>
                                <p:cTn id="39" presetID="10" presetClass="entr" presetSubtype="0" fill="hold" nodeType="withEffect">
                                  <p:stCondLst>
                                    <p:cond delay="0"/>
                                  </p:stCondLst>
                                  <p:childTnLst>
                                    <p:set>
                                      <p:cBhvr>
                                        <p:cTn id="40" dur="1" fill="hold">
                                          <p:stCondLst>
                                            <p:cond delay="0"/>
                                          </p:stCondLst>
                                        </p:cTn>
                                        <p:tgtEl>
                                          <p:spTgt spid="169"/>
                                        </p:tgtEl>
                                        <p:attrNameLst>
                                          <p:attrName>style.visibility</p:attrName>
                                        </p:attrNameLst>
                                      </p:cBhvr>
                                      <p:to>
                                        <p:strVal val="visible"/>
                                      </p:to>
                                    </p:set>
                                    <p:animEffect transition="in" filter="fade">
                                      <p:cBhvr>
                                        <p:cTn id="41" dur="1"/>
                                        <p:tgtEl>
                                          <p:spTgt spid="169"/>
                                        </p:tgtEl>
                                      </p:cBhvr>
                                    </p:animEffect>
                                  </p:childTnLst>
                                </p:cTn>
                              </p:par>
                              <p:par>
                                <p:cTn id="42" presetID="10" presetClass="entr" presetSubtype="0" fill="hold" nodeType="withEffect">
                                  <p:stCondLst>
                                    <p:cond delay="0"/>
                                  </p:stCondLst>
                                  <p:childTnLst>
                                    <p:set>
                                      <p:cBhvr>
                                        <p:cTn id="43" dur="1" fill="hold">
                                          <p:stCondLst>
                                            <p:cond delay="0"/>
                                          </p:stCondLst>
                                        </p:cTn>
                                        <p:tgtEl>
                                          <p:spTgt spid="174"/>
                                        </p:tgtEl>
                                        <p:attrNameLst>
                                          <p:attrName>style.visibility</p:attrName>
                                        </p:attrNameLst>
                                      </p:cBhvr>
                                      <p:to>
                                        <p:strVal val="visible"/>
                                      </p:to>
                                    </p:set>
                                    <p:animEffect transition="in" filter="fade">
                                      <p:cBhvr>
                                        <p:cTn id="44" dur="1"/>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810cde292c_4_0"/>
          <p:cNvSpPr txBox="1">
            <a:spLocks noGrp="1"/>
          </p:cNvSpPr>
          <p:nvPr>
            <p:ph type="title"/>
          </p:nvPr>
        </p:nvSpPr>
        <p:spPr>
          <a:xfrm>
            <a:off x="437700" y="484632"/>
            <a:ext cx="9501600" cy="99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400"/>
              <a:buFont typeface="Calibri"/>
              <a:buNone/>
            </a:pPr>
            <a:r>
              <a:rPr lang="en-US" sz="4000">
                <a:solidFill>
                  <a:srgbClr val="990000"/>
                </a:solidFill>
                <a:latin typeface="Barlow Condensed SemiBold"/>
                <a:ea typeface="Barlow Condensed SemiBold"/>
                <a:cs typeface="Barlow Condensed SemiBold"/>
                <a:sym typeface="Barlow Condensed SemiBold"/>
              </a:rPr>
              <a:t>We Recommend Choosing Graph Database out of NoSQL Landscape</a:t>
            </a:r>
            <a:endParaRPr sz="4000">
              <a:solidFill>
                <a:srgbClr val="990000"/>
              </a:solidFill>
              <a:latin typeface="Barlow Condensed SemiBold"/>
              <a:ea typeface="Barlow Condensed SemiBold"/>
              <a:cs typeface="Barlow Condensed SemiBold"/>
              <a:sym typeface="Barlow Condensed SemiBold"/>
            </a:endParaRPr>
          </a:p>
          <a:p>
            <a:pPr marL="0" lvl="0" indent="0" algn="l" rtl="0">
              <a:spcBef>
                <a:spcPts val="0"/>
              </a:spcBef>
              <a:spcAft>
                <a:spcPts val="0"/>
              </a:spcAft>
              <a:buNone/>
            </a:pPr>
            <a:endParaRPr>
              <a:solidFill>
                <a:srgbClr val="990000"/>
              </a:solidFill>
              <a:latin typeface="Barlow Condensed SemiBold"/>
              <a:ea typeface="Barlow Condensed SemiBold"/>
              <a:cs typeface="Barlow Condensed SemiBold"/>
              <a:sym typeface="Barlow Condensed SemiBold"/>
            </a:endParaRPr>
          </a:p>
        </p:txBody>
      </p:sp>
      <p:sp>
        <p:nvSpPr>
          <p:cNvPr id="182" name="Google Shape;182;g810cde292c_4_0"/>
          <p:cNvSpPr/>
          <p:nvPr/>
        </p:nvSpPr>
        <p:spPr>
          <a:xfrm>
            <a:off x="485775" y="2805125"/>
            <a:ext cx="2757300" cy="10860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a:solidFill>
                  <a:srgbClr val="FFFFFF"/>
                </a:solidFill>
                <a:latin typeface="Barlow Condensed Medium"/>
                <a:ea typeface="Barlow Condensed Medium"/>
                <a:cs typeface="Barlow Condensed Medium"/>
                <a:sym typeface="Barlow Condensed Medium"/>
              </a:rPr>
              <a:t>Project</a:t>
            </a:r>
            <a:r>
              <a:rPr lang="en-US" sz="2200" i="0" u="none" strike="noStrike" cap="none">
                <a:solidFill>
                  <a:srgbClr val="FFFFFF"/>
                </a:solidFill>
                <a:latin typeface="Barlow Condensed Medium"/>
                <a:ea typeface="Barlow Condensed Medium"/>
                <a:cs typeface="Barlow Condensed Medium"/>
                <a:sym typeface="Barlow Condensed Medium"/>
              </a:rPr>
              <a:t> </a:t>
            </a:r>
            <a:r>
              <a:rPr lang="en-US" sz="2200">
                <a:solidFill>
                  <a:srgbClr val="FFFFFF"/>
                </a:solidFill>
                <a:latin typeface="Barlow Condensed Medium"/>
                <a:ea typeface="Barlow Condensed Medium"/>
                <a:cs typeface="Barlow Condensed Medium"/>
                <a:sym typeface="Barlow Condensed Medium"/>
              </a:rPr>
              <a:t>Requirements</a:t>
            </a:r>
            <a:endParaRPr sz="2200" i="0" u="none" strike="noStrike" cap="none">
              <a:solidFill>
                <a:srgbClr val="FFFFFF"/>
              </a:solidFill>
              <a:latin typeface="Barlow Condensed Medium"/>
              <a:ea typeface="Barlow Condensed Medium"/>
              <a:cs typeface="Barlow Condensed Medium"/>
              <a:sym typeface="Barlow Condensed Medium"/>
            </a:endParaRPr>
          </a:p>
        </p:txBody>
      </p:sp>
      <p:sp>
        <p:nvSpPr>
          <p:cNvPr id="183" name="Google Shape;183;g810cde292c_4_0"/>
          <p:cNvSpPr txBox="1"/>
          <p:nvPr/>
        </p:nvSpPr>
        <p:spPr>
          <a:xfrm>
            <a:off x="512250" y="4457700"/>
            <a:ext cx="3000000" cy="528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666666"/>
                </a:solidFill>
                <a:latin typeface="Barlow Condensed"/>
                <a:ea typeface="Barlow Condensed"/>
                <a:cs typeface="Barlow Condensed"/>
                <a:sym typeface="Barlow Condensed"/>
              </a:rPr>
              <a:t>Schema Flexibility</a:t>
            </a:r>
            <a:endParaRPr sz="2200" b="1" i="0" u="none" strike="noStrike" cap="none">
              <a:solidFill>
                <a:srgbClr val="666666"/>
              </a:solidFill>
              <a:latin typeface="Barlow Condensed"/>
              <a:ea typeface="Barlow Condensed"/>
              <a:cs typeface="Barlow Condensed"/>
              <a:sym typeface="Barlow Condensed"/>
            </a:endParaRPr>
          </a:p>
        </p:txBody>
      </p:sp>
      <p:sp>
        <p:nvSpPr>
          <p:cNvPr id="184" name="Google Shape;184;g810cde292c_4_0"/>
          <p:cNvSpPr txBox="1"/>
          <p:nvPr/>
        </p:nvSpPr>
        <p:spPr>
          <a:xfrm>
            <a:off x="436050" y="5105400"/>
            <a:ext cx="3000000" cy="528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666666"/>
                </a:solidFill>
                <a:latin typeface="Barlow Condensed"/>
                <a:ea typeface="Barlow Condensed"/>
                <a:cs typeface="Barlow Condensed"/>
                <a:sym typeface="Barlow Condensed"/>
              </a:rPr>
              <a:t>Data Migration</a:t>
            </a:r>
            <a:endParaRPr sz="2200" b="1" i="0" u="none" strike="noStrike" cap="none">
              <a:solidFill>
                <a:srgbClr val="666666"/>
              </a:solidFill>
              <a:latin typeface="Barlow Condensed"/>
              <a:ea typeface="Barlow Condensed"/>
              <a:cs typeface="Barlow Condensed"/>
              <a:sym typeface="Barlow Condensed"/>
            </a:endParaRPr>
          </a:p>
        </p:txBody>
      </p:sp>
      <p:sp>
        <p:nvSpPr>
          <p:cNvPr id="185" name="Google Shape;185;g810cde292c_4_0"/>
          <p:cNvSpPr txBox="1"/>
          <p:nvPr/>
        </p:nvSpPr>
        <p:spPr>
          <a:xfrm>
            <a:off x="436050" y="5605450"/>
            <a:ext cx="3000000" cy="61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a:solidFill>
                <a:srgbClr val="666666"/>
              </a:solidFill>
              <a:latin typeface="Barlow Condensed"/>
              <a:ea typeface="Barlow Condensed"/>
              <a:cs typeface="Barlow Condensed"/>
              <a:sym typeface="Barlow Condensed"/>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666666"/>
                </a:solidFill>
                <a:latin typeface="Barlow Condensed"/>
                <a:ea typeface="Barlow Condensed"/>
                <a:cs typeface="Barlow Condensed"/>
                <a:sym typeface="Barlow Condensed"/>
              </a:rPr>
              <a:t>Domain Integration</a:t>
            </a:r>
            <a:endParaRPr sz="2200" b="1" i="0" u="none" strike="noStrike" cap="none">
              <a:solidFill>
                <a:srgbClr val="666666"/>
              </a:solidFill>
              <a:latin typeface="Barlow Condensed"/>
              <a:ea typeface="Barlow Condensed"/>
              <a:cs typeface="Barlow Condensed"/>
              <a:sym typeface="Barlow Condensed"/>
            </a:endParaRPr>
          </a:p>
        </p:txBody>
      </p:sp>
      <p:cxnSp>
        <p:nvCxnSpPr>
          <p:cNvPr id="186" name="Google Shape;186;g810cde292c_4_0"/>
          <p:cNvCxnSpPr/>
          <p:nvPr/>
        </p:nvCxnSpPr>
        <p:spPr>
          <a:xfrm>
            <a:off x="485775" y="5005400"/>
            <a:ext cx="10901400" cy="28500"/>
          </a:xfrm>
          <a:prstGeom prst="straightConnector1">
            <a:avLst/>
          </a:prstGeom>
          <a:noFill/>
          <a:ln w="19050" cap="flat" cmpd="sng">
            <a:solidFill>
              <a:srgbClr val="666666"/>
            </a:solidFill>
            <a:prstDash val="solid"/>
            <a:round/>
            <a:headEnd type="none" w="sm" len="sm"/>
            <a:tailEnd type="none" w="sm" len="sm"/>
          </a:ln>
        </p:spPr>
      </p:cxnSp>
      <p:cxnSp>
        <p:nvCxnSpPr>
          <p:cNvPr id="187" name="Google Shape;187;g810cde292c_4_0"/>
          <p:cNvCxnSpPr/>
          <p:nvPr/>
        </p:nvCxnSpPr>
        <p:spPr>
          <a:xfrm>
            <a:off x="485775" y="5748275"/>
            <a:ext cx="10901400" cy="28500"/>
          </a:xfrm>
          <a:prstGeom prst="straightConnector1">
            <a:avLst/>
          </a:prstGeom>
          <a:noFill/>
          <a:ln w="19050" cap="flat" cmpd="sng">
            <a:solidFill>
              <a:srgbClr val="666666"/>
            </a:solidFill>
            <a:prstDash val="solid"/>
            <a:round/>
            <a:headEnd type="none" w="sm" len="sm"/>
            <a:tailEnd type="none" w="sm" len="sm"/>
          </a:ln>
        </p:spPr>
      </p:cxnSp>
      <p:pic>
        <p:nvPicPr>
          <p:cNvPr id="188" name="Google Shape;188;g810cde292c_4_0"/>
          <p:cNvPicPr preferRelativeResize="0"/>
          <p:nvPr/>
        </p:nvPicPr>
        <p:blipFill rotWithShape="1">
          <a:blip r:embed="rId3">
            <a:alphaModFix/>
          </a:blip>
          <a:srcRect/>
          <a:stretch/>
        </p:blipFill>
        <p:spPr>
          <a:xfrm>
            <a:off x="4981575" y="2571775"/>
            <a:ext cx="1619250" cy="1524000"/>
          </a:xfrm>
          <a:prstGeom prst="rect">
            <a:avLst/>
          </a:prstGeom>
          <a:noFill/>
          <a:ln>
            <a:noFill/>
          </a:ln>
        </p:spPr>
      </p:pic>
      <p:pic>
        <p:nvPicPr>
          <p:cNvPr id="189" name="Google Shape;189;g810cde292c_4_0"/>
          <p:cNvPicPr preferRelativeResize="0"/>
          <p:nvPr/>
        </p:nvPicPr>
        <p:blipFill rotWithShape="1">
          <a:blip r:embed="rId4">
            <a:alphaModFix/>
          </a:blip>
          <a:srcRect/>
          <a:stretch/>
        </p:blipFill>
        <p:spPr>
          <a:xfrm>
            <a:off x="5601075" y="5126775"/>
            <a:ext cx="523087" cy="528600"/>
          </a:xfrm>
          <a:prstGeom prst="rect">
            <a:avLst/>
          </a:prstGeom>
          <a:noFill/>
          <a:ln>
            <a:noFill/>
          </a:ln>
        </p:spPr>
      </p:pic>
      <p:pic>
        <p:nvPicPr>
          <p:cNvPr id="190" name="Google Shape;190;g810cde292c_4_0"/>
          <p:cNvPicPr preferRelativeResize="0"/>
          <p:nvPr/>
        </p:nvPicPr>
        <p:blipFill rotWithShape="1">
          <a:blip r:embed="rId4">
            <a:alphaModFix/>
          </a:blip>
          <a:srcRect/>
          <a:stretch/>
        </p:blipFill>
        <p:spPr>
          <a:xfrm>
            <a:off x="5601075" y="5950738"/>
            <a:ext cx="523087" cy="528600"/>
          </a:xfrm>
          <a:prstGeom prst="rect">
            <a:avLst/>
          </a:prstGeom>
          <a:noFill/>
          <a:ln>
            <a:noFill/>
          </a:ln>
        </p:spPr>
      </p:pic>
      <p:pic>
        <p:nvPicPr>
          <p:cNvPr id="191" name="Google Shape;191;g810cde292c_4_0"/>
          <p:cNvPicPr preferRelativeResize="0"/>
          <p:nvPr/>
        </p:nvPicPr>
        <p:blipFill rotWithShape="1">
          <a:blip r:embed="rId5">
            <a:alphaModFix/>
          </a:blip>
          <a:srcRect/>
          <a:stretch/>
        </p:blipFill>
        <p:spPr>
          <a:xfrm>
            <a:off x="9910800" y="2505088"/>
            <a:ext cx="1352550" cy="1657350"/>
          </a:xfrm>
          <a:prstGeom prst="rect">
            <a:avLst/>
          </a:prstGeom>
          <a:noFill/>
          <a:ln>
            <a:noFill/>
          </a:ln>
        </p:spPr>
      </p:pic>
      <p:pic>
        <p:nvPicPr>
          <p:cNvPr id="192" name="Google Shape;192;g810cde292c_4_0"/>
          <p:cNvPicPr preferRelativeResize="0"/>
          <p:nvPr/>
        </p:nvPicPr>
        <p:blipFill rotWithShape="1">
          <a:blip r:embed="rId6">
            <a:alphaModFix/>
          </a:blip>
          <a:srcRect/>
          <a:stretch/>
        </p:blipFill>
        <p:spPr>
          <a:xfrm>
            <a:off x="10284713" y="4294975"/>
            <a:ext cx="604721" cy="611825"/>
          </a:xfrm>
          <a:prstGeom prst="rect">
            <a:avLst/>
          </a:prstGeom>
          <a:noFill/>
          <a:ln>
            <a:noFill/>
          </a:ln>
        </p:spPr>
      </p:pic>
      <p:pic>
        <p:nvPicPr>
          <p:cNvPr id="193" name="Google Shape;193;g810cde292c_4_0"/>
          <p:cNvPicPr preferRelativeResize="0"/>
          <p:nvPr/>
        </p:nvPicPr>
        <p:blipFill rotWithShape="1">
          <a:blip r:embed="rId6">
            <a:alphaModFix/>
          </a:blip>
          <a:srcRect/>
          <a:stretch/>
        </p:blipFill>
        <p:spPr>
          <a:xfrm>
            <a:off x="10284713" y="5085163"/>
            <a:ext cx="604721" cy="611825"/>
          </a:xfrm>
          <a:prstGeom prst="rect">
            <a:avLst/>
          </a:prstGeom>
          <a:noFill/>
          <a:ln>
            <a:noFill/>
          </a:ln>
        </p:spPr>
      </p:pic>
      <p:pic>
        <p:nvPicPr>
          <p:cNvPr id="194" name="Google Shape;194;g810cde292c_4_0"/>
          <p:cNvPicPr preferRelativeResize="0"/>
          <p:nvPr/>
        </p:nvPicPr>
        <p:blipFill rotWithShape="1">
          <a:blip r:embed="rId6">
            <a:alphaModFix/>
          </a:blip>
          <a:srcRect/>
          <a:stretch/>
        </p:blipFill>
        <p:spPr>
          <a:xfrm>
            <a:off x="10284713" y="5909125"/>
            <a:ext cx="604721" cy="611825"/>
          </a:xfrm>
          <a:prstGeom prst="rect">
            <a:avLst/>
          </a:prstGeom>
          <a:noFill/>
          <a:ln>
            <a:noFill/>
          </a:ln>
        </p:spPr>
      </p:pic>
      <p:pic>
        <p:nvPicPr>
          <p:cNvPr id="195" name="Google Shape;195;g810cde292c_4_0"/>
          <p:cNvPicPr preferRelativeResize="0"/>
          <p:nvPr/>
        </p:nvPicPr>
        <p:blipFill rotWithShape="1">
          <a:blip r:embed="rId7">
            <a:alphaModFix/>
          </a:blip>
          <a:srcRect/>
          <a:stretch/>
        </p:blipFill>
        <p:spPr>
          <a:xfrm>
            <a:off x="8170088" y="2571763"/>
            <a:ext cx="1314450" cy="1524000"/>
          </a:xfrm>
          <a:prstGeom prst="rect">
            <a:avLst/>
          </a:prstGeom>
          <a:noFill/>
          <a:ln>
            <a:noFill/>
          </a:ln>
        </p:spPr>
      </p:pic>
      <p:pic>
        <p:nvPicPr>
          <p:cNvPr id="196" name="Google Shape;196;g810cde292c_4_0"/>
          <p:cNvPicPr preferRelativeResize="0"/>
          <p:nvPr/>
        </p:nvPicPr>
        <p:blipFill rotWithShape="1">
          <a:blip r:embed="rId6">
            <a:alphaModFix/>
          </a:blip>
          <a:srcRect/>
          <a:stretch/>
        </p:blipFill>
        <p:spPr>
          <a:xfrm>
            <a:off x="8524963" y="4294975"/>
            <a:ext cx="604721" cy="611825"/>
          </a:xfrm>
          <a:prstGeom prst="rect">
            <a:avLst/>
          </a:prstGeom>
          <a:noFill/>
          <a:ln>
            <a:noFill/>
          </a:ln>
        </p:spPr>
      </p:pic>
      <p:pic>
        <p:nvPicPr>
          <p:cNvPr id="197" name="Google Shape;197;g810cde292c_4_0"/>
          <p:cNvPicPr preferRelativeResize="0"/>
          <p:nvPr/>
        </p:nvPicPr>
        <p:blipFill rotWithShape="1">
          <a:blip r:embed="rId6">
            <a:alphaModFix/>
          </a:blip>
          <a:srcRect/>
          <a:stretch/>
        </p:blipFill>
        <p:spPr>
          <a:xfrm>
            <a:off x="8524963" y="5085163"/>
            <a:ext cx="604721" cy="611825"/>
          </a:xfrm>
          <a:prstGeom prst="rect">
            <a:avLst/>
          </a:prstGeom>
          <a:noFill/>
          <a:ln>
            <a:noFill/>
          </a:ln>
        </p:spPr>
      </p:pic>
      <p:pic>
        <p:nvPicPr>
          <p:cNvPr id="198" name="Google Shape;198;g810cde292c_4_0"/>
          <p:cNvPicPr preferRelativeResize="0"/>
          <p:nvPr/>
        </p:nvPicPr>
        <p:blipFill rotWithShape="1">
          <a:blip r:embed="rId4">
            <a:alphaModFix/>
          </a:blip>
          <a:srcRect/>
          <a:stretch/>
        </p:blipFill>
        <p:spPr>
          <a:xfrm>
            <a:off x="8565788" y="5950738"/>
            <a:ext cx="523087" cy="528600"/>
          </a:xfrm>
          <a:prstGeom prst="rect">
            <a:avLst/>
          </a:prstGeom>
          <a:noFill/>
          <a:ln>
            <a:noFill/>
          </a:ln>
        </p:spPr>
      </p:pic>
      <p:pic>
        <p:nvPicPr>
          <p:cNvPr id="199" name="Google Shape;199;g810cde292c_4_0"/>
          <p:cNvPicPr preferRelativeResize="0"/>
          <p:nvPr/>
        </p:nvPicPr>
        <p:blipFill rotWithShape="1">
          <a:blip r:embed="rId8">
            <a:alphaModFix/>
          </a:blip>
          <a:srcRect/>
          <a:stretch/>
        </p:blipFill>
        <p:spPr>
          <a:xfrm>
            <a:off x="6636451" y="2452688"/>
            <a:ext cx="1657350" cy="1762125"/>
          </a:xfrm>
          <a:prstGeom prst="rect">
            <a:avLst/>
          </a:prstGeom>
          <a:noFill/>
          <a:ln>
            <a:noFill/>
          </a:ln>
        </p:spPr>
      </p:pic>
      <p:pic>
        <p:nvPicPr>
          <p:cNvPr id="200" name="Google Shape;200;g810cde292c_4_0"/>
          <p:cNvPicPr preferRelativeResize="0"/>
          <p:nvPr/>
        </p:nvPicPr>
        <p:blipFill rotWithShape="1">
          <a:blip r:embed="rId4">
            <a:alphaModFix/>
          </a:blip>
          <a:srcRect/>
          <a:stretch/>
        </p:blipFill>
        <p:spPr>
          <a:xfrm>
            <a:off x="7203588" y="5126775"/>
            <a:ext cx="523087" cy="528600"/>
          </a:xfrm>
          <a:prstGeom prst="rect">
            <a:avLst/>
          </a:prstGeom>
          <a:noFill/>
          <a:ln>
            <a:noFill/>
          </a:ln>
        </p:spPr>
      </p:pic>
      <p:pic>
        <p:nvPicPr>
          <p:cNvPr id="201" name="Google Shape;201;g810cde292c_4_0"/>
          <p:cNvPicPr preferRelativeResize="0"/>
          <p:nvPr/>
        </p:nvPicPr>
        <p:blipFill rotWithShape="1">
          <a:blip r:embed="rId4">
            <a:alphaModFix/>
          </a:blip>
          <a:srcRect/>
          <a:stretch/>
        </p:blipFill>
        <p:spPr>
          <a:xfrm>
            <a:off x="7203588" y="5950738"/>
            <a:ext cx="523087" cy="528600"/>
          </a:xfrm>
          <a:prstGeom prst="rect">
            <a:avLst/>
          </a:prstGeom>
          <a:noFill/>
          <a:ln>
            <a:noFill/>
          </a:ln>
        </p:spPr>
      </p:pic>
      <p:pic>
        <p:nvPicPr>
          <p:cNvPr id="202" name="Google Shape;202;g810cde292c_4_0"/>
          <p:cNvPicPr preferRelativeResize="0"/>
          <p:nvPr/>
        </p:nvPicPr>
        <p:blipFill rotWithShape="1">
          <a:blip r:embed="rId9">
            <a:alphaModFix/>
          </a:blip>
          <a:srcRect/>
          <a:stretch/>
        </p:blipFill>
        <p:spPr>
          <a:xfrm>
            <a:off x="3917875" y="3096875"/>
            <a:ext cx="725517" cy="794250"/>
          </a:xfrm>
          <a:prstGeom prst="rect">
            <a:avLst/>
          </a:prstGeom>
          <a:noFill/>
          <a:ln>
            <a:noFill/>
          </a:ln>
        </p:spPr>
      </p:pic>
      <p:sp>
        <p:nvSpPr>
          <p:cNvPr id="203" name="Google Shape;203;g810cde292c_4_0"/>
          <p:cNvSpPr txBox="1"/>
          <p:nvPr/>
        </p:nvSpPr>
        <p:spPr>
          <a:xfrm>
            <a:off x="3691050" y="2633700"/>
            <a:ext cx="1128600" cy="528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Barlow Condensed"/>
                <a:ea typeface="Barlow Condensed"/>
                <a:cs typeface="Barlow Condensed"/>
                <a:sym typeface="Barlow Condensed"/>
              </a:rPr>
              <a:t>Traditional Database</a:t>
            </a:r>
            <a:endParaRPr sz="1400" b="1" i="0" u="none" strike="noStrike" cap="none">
              <a:solidFill>
                <a:srgbClr val="000000"/>
              </a:solidFill>
              <a:latin typeface="Barlow Condensed"/>
              <a:ea typeface="Barlow Condensed"/>
              <a:cs typeface="Barlow Condensed"/>
              <a:sym typeface="Barlow Condensed"/>
            </a:endParaRPr>
          </a:p>
        </p:txBody>
      </p:sp>
      <p:pic>
        <p:nvPicPr>
          <p:cNvPr id="204" name="Google Shape;204;g810cde292c_4_0"/>
          <p:cNvPicPr preferRelativeResize="0"/>
          <p:nvPr/>
        </p:nvPicPr>
        <p:blipFill rotWithShape="1">
          <a:blip r:embed="rId4">
            <a:alphaModFix/>
          </a:blip>
          <a:srcRect/>
          <a:stretch/>
        </p:blipFill>
        <p:spPr>
          <a:xfrm>
            <a:off x="4044113" y="4336588"/>
            <a:ext cx="523087" cy="528600"/>
          </a:xfrm>
          <a:prstGeom prst="rect">
            <a:avLst/>
          </a:prstGeom>
          <a:noFill/>
          <a:ln>
            <a:noFill/>
          </a:ln>
        </p:spPr>
      </p:pic>
      <p:pic>
        <p:nvPicPr>
          <p:cNvPr id="205" name="Google Shape;205;g810cde292c_4_0"/>
          <p:cNvPicPr preferRelativeResize="0"/>
          <p:nvPr/>
        </p:nvPicPr>
        <p:blipFill rotWithShape="1">
          <a:blip r:embed="rId4">
            <a:alphaModFix/>
          </a:blip>
          <a:srcRect/>
          <a:stretch/>
        </p:blipFill>
        <p:spPr>
          <a:xfrm>
            <a:off x="4044113" y="5126775"/>
            <a:ext cx="523087" cy="528600"/>
          </a:xfrm>
          <a:prstGeom prst="rect">
            <a:avLst/>
          </a:prstGeom>
          <a:noFill/>
          <a:ln>
            <a:noFill/>
          </a:ln>
        </p:spPr>
      </p:pic>
      <p:pic>
        <p:nvPicPr>
          <p:cNvPr id="206" name="Google Shape;206;g810cde292c_4_0"/>
          <p:cNvPicPr preferRelativeResize="0"/>
          <p:nvPr/>
        </p:nvPicPr>
        <p:blipFill rotWithShape="1">
          <a:blip r:embed="rId4">
            <a:alphaModFix/>
          </a:blip>
          <a:srcRect/>
          <a:stretch/>
        </p:blipFill>
        <p:spPr>
          <a:xfrm>
            <a:off x="4044113" y="5950738"/>
            <a:ext cx="523087" cy="528600"/>
          </a:xfrm>
          <a:prstGeom prst="rect">
            <a:avLst/>
          </a:prstGeom>
          <a:noFill/>
          <a:ln>
            <a:noFill/>
          </a:ln>
        </p:spPr>
      </p:pic>
      <p:pic>
        <p:nvPicPr>
          <p:cNvPr id="207" name="Google Shape;207;g810cde292c_4_0"/>
          <p:cNvPicPr preferRelativeResize="0"/>
          <p:nvPr/>
        </p:nvPicPr>
        <p:blipFill rotWithShape="1">
          <a:blip r:embed="rId6">
            <a:alphaModFix/>
          </a:blip>
          <a:srcRect/>
          <a:stretch/>
        </p:blipFill>
        <p:spPr>
          <a:xfrm>
            <a:off x="7150950" y="4294975"/>
            <a:ext cx="604721" cy="611825"/>
          </a:xfrm>
          <a:prstGeom prst="rect">
            <a:avLst/>
          </a:prstGeom>
          <a:noFill/>
          <a:ln>
            <a:noFill/>
          </a:ln>
        </p:spPr>
      </p:pic>
      <p:pic>
        <p:nvPicPr>
          <p:cNvPr id="208" name="Google Shape;208;g810cde292c_4_0"/>
          <p:cNvPicPr preferRelativeResize="0"/>
          <p:nvPr/>
        </p:nvPicPr>
        <p:blipFill rotWithShape="1">
          <a:blip r:embed="rId6">
            <a:alphaModFix/>
          </a:blip>
          <a:srcRect/>
          <a:stretch/>
        </p:blipFill>
        <p:spPr>
          <a:xfrm>
            <a:off x="5567388" y="4294975"/>
            <a:ext cx="604721" cy="611825"/>
          </a:xfrm>
          <a:prstGeom prst="rect">
            <a:avLst/>
          </a:prstGeom>
          <a:noFill/>
          <a:ln>
            <a:noFill/>
          </a:ln>
        </p:spPr>
      </p:pic>
      <p:cxnSp>
        <p:nvCxnSpPr>
          <p:cNvPr id="209" name="Google Shape;209;g810cde292c_4_0"/>
          <p:cNvCxnSpPr/>
          <p:nvPr/>
        </p:nvCxnSpPr>
        <p:spPr>
          <a:xfrm flipH="1">
            <a:off x="3587100" y="2532438"/>
            <a:ext cx="5100" cy="4177800"/>
          </a:xfrm>
          <a:prstGeom prst="straightConnector1">
            <a:avLst/>
          </a:prstGeom>
          <a:noFill/>
          <a:ln w="28575" cap="flat" cmpd="sng">
            <a:solidFill>
              <a:srgbClr val="666666"/>
            </a:solidFill>
            <a:prstDash val="solid"/>
            <a:round/>
            <a:headEnd type="none" w="sm" len="sm"/>
            <a:tailEnd type="none" w="sm" len="sm"/>
          </a:ln>
        </p:spPr>
      </p:cxnSp>
      <p:sp>
        <p:nvSpPr>
          <p:cNvPr id="210" name="Google Shape;210;g810cde292c_4_0"/>
          <p:cNvSpPr/>
          <p:nvPr/>
        </p:nvSpPr>
        <p:spPr>
          <a:xfrm>
            <a:off x="3691050" y="1828800"/>
            <a:ext cx="1128600" cy="528600"/>
          </a:xfrm>
          <a:prstGeom prst="rect">
            <a:avLst/>
          </a:prstGeom>
          <a:solidFill>
            <a:srgbClr val="9999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FFFFFF"/>
                </a:solidFill>
                <a:latin typeface="Barlow Condensed Medium"/>
                <a:ea typeface="Barlow Condensed Medium"/>
                <a:cs typeface="Barlow Condensed Medium"/>
                <a:sym typeface="Barlow Condensed Medium"/>
              </a:rPr>
              <a:t>SQL</a:t>
            </a:r>
            <a:endParaRPr sz="2200" i="0" u="none" strike="noStrike" cap="none">
              <a:solidFill>
                <a:srgbClr val="FFFFFF"/>
              </a:solidFill>
              <a:latin typeface="Barlow Condensed Medium"/>
              <a:ea typeface="Barlow Condensed Medium"/>
              <a:cs typeface="Barlow Condensed Medium"/>
              <a:sym typeface="Barlow Condensed Medium"/>
            </a:endParaRPr>
          </a:p>
        </p:txBody>
      </p:sp>
      <p:sp>
        <p:nvSpPr>
          <p:cNvPr id="211" name="Google Shape;211;g810cde292c_4_0"/>
          <p:cNvSpPr/>
          <p:nvPr/>
        </p:nvSpPr>
        <p:spPr>
          <a:xfrm>
            <a:off x="5214750" y="1827825"/>
            <a:ext cx="6329700" cy="5286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FFFFFF"/>
                </a:solidFill>
                <a:latin typeface="Barlow Condensed Medium"/>
                <a:ea typeface="Barlow Condensed Medium"/>
                <a:cs typeface="Barlow Condensed Medium"/>
                <a:sym typeface="Barlow Condensed Medium"/>
              </a:rPr>
              <a:t>NoSQL Landscape</a:t>
            </a:r>
            <a:endParaRPr sz="2200" i="0" u="none" strike="noStrike" cap="none">
              <a:solidFill>
                <a:srgbClr val="FFFFFF"/>
              </a:solidFill>
              <a:latin typeface="Barlow Condensed Medium"/>
              <a:ea typeface="Barlow Condensed Medium"/>
              <a:cs typeface="Barlow Condensed Medium"/>
              <a:sym typeface="Barlow Condensed Medium"/>
            </a:endParaRPr>
          </a:p>
        </p:txBody>
      </p:sp>
      <p:sp>
        <p:nvSpPr>
          <p:cNvPr id="212" name="Google Shape;212;g810cde292c_4_0"/>
          <p:cNvSpPr txBox="1"/>
          <p:nvPr/>
        </p:nvSpPr>
        <p:spPr>
          <a:xfrm>
            <a:off x="437700" y="118872"/>
            <a:ext cx="3496800" cy="778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rgbClr val="CCCCCC"/>
                </a:solidFill>
                <a:latin typeface="Barlow Condensed SemiBold"/>
                <a:ea typeface="Barlow Condensed SemiBold"/>
                <a:cs typeface="Barlow Condensed SemiBold"/>
                <a:sym typeface="Barlow Condensed SemiBold"/>
              </a:rPr>
              <a:t>3. Why Neo4j?</a:t>
            </a:r>
            <a:endParaRPr sz="2600">
              <a:solidFill>
                <a:srgbClr val="CCCCCC"/>
              </a:solidFill>
              <a:latin typeface="Barlow Condensed SemiBold"/>
              <a:ea typeface="Barlow Condensed SemiBold"/>
              <a:cs typeface="Barlow Condensed SemiBold"/>
              <a:sym typeface="Barlow Condensed SemiBold"/>
            </a:endParaRPr>
          </a:p>
        </p:txBody>
      </p:sp>
      <p:pic>
        <p:nvPicPr>
          <p:cNvPr id="213" name="Google Shape;213;g810cde292c_4_0"/>
          <p:cNvPicPr preferRelativeResize="0"/>
          <p:nvPr/>
        </p:nvPicPr>
        <p:blipFill rotWithShape="1">
          <a:blip r:embed="rId10">
            <a:alphaModFix/>
          </a:blip>
          <a:srcRect/>
          <a:stretch/>
        </p:blipFill>
        <p:spPr>
          <a:xfrm>
            <a:off x="10829925" y="374350"/>
            <a:ext cx="946774" cy="328775"/>
          </a:xfrm>
          <a:prstGeom prst="rect">
            <a:avLst/>
          </a:prstGeom>
          <a:noFill/>
          <a:ln>
            <a:noFill/>
          </a:ln>
        </p:spPr>
      </p:pic>
      <p:sp>
        <p:nvSpPr>
          <p:cNvPr id="214" name="Google Shape;214;g810cde292c_4_0"/>
          <p:cNvSpPr/>
          <p:nvPr/>
        </p:nvSpPr>
        <p:spPr>
          <a:xfrm>
            <a:off x="9682225" y="2403075"/>
            <a:ext cx="1862100" cy="42432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6"/>
          <p:cNvPicPr preferRelativeResize="0"/>
          <p:nvPr/>
        </p:nvPicPr>
        <p:blipFill rotWithShape="1">
          <a:blip r:embed="rId3">
            <a:alphaModFix/>
          </a:blip>
          <a:srcRect/>
          <a:stretch/>
        </p:blipFill>
        <p:spPr>
          <a:xfrm>
            <a:off x="457785" y="3719873"/>
            <a:ext cx="2181723" cy="652500"/>
          </a:xfrm>
          <a:prstGeom prst="rect">
            <a:avLst/>
          </a:prstGeom>
          <a:noFill/>
          <a:ln>
            <a:noFill/>
          </a:ln>
        </p:spPr>
      </p:pic>
      <p:sp>
        <p:nvSpPr>
          <p:cNvPr id="221" name="Google Shape;221;p6"/>
          <p:cNvSpPr txBox="1"/>
          <p:nvPr/>
        </p:nvSpPr>
        <p:spPr>
          <a:xfrm>
            <a:off x="2844050" y="2282850"/>
            <a:ext cx="2044500" cy="44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000"/>
              <a:buFont typeface="Arial"/>
              <a:buNone/>
            </a:pPr>
            <a:r>
              <a:rPr lang="en-US" sz="2000" b="1">
                <a:solidFill>
                  <a:srgbClr val="666666"/>
                </a:solidFill>
                <a:latin typeface="Barlow Condensed"/>
                <a:ea typeface="Barlow Condensed"/>
                <a:cs typeface="Barlow Condensed"/>
                <a:sym typeface="Barlow Condensed"/>
              </a:rPr>
              <a:t>Compatibility with Other Programming Language</a:t>
            </a:r>
            <a:endParaRPr sz="2000" b="1" i="0" u="none" strike="noStrike" cap="none">
              <a:solidFill>
                <a:srgbClr val="666666"/>
              </a:solidFill>
              <a:latin typeface="Barlow Condensed"/>
              <a:ea typeface="Barlow Condensed"/>
              <a:cs typeface="Barlow Condensed"/>
              <a:sym typeface="Barlow Condensed"/>
            </a:endParaRPr>
          </a:p>
        </p:txBody>
      </p:sp>
      <p:sp>
        <p:nvSpPr>
          <p:cNvPr id="222" name="Google Shape;222;p6"/>
          <p:cNvSpPr txBox="1"/>
          <p:nvPr/>
        </p:nvSpPr>
        <p:spPr>
          <a:xfrm>
            <a:off x="4948730" y="2282850"/>
            <a:ext cx="1583400" cy="44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a:solidFill>
                  <a:srgbClr val="666666"/>
                </a:solidFill>
                <a:latin typeface="Barlow Condensed"/>
                <a:ea typeface="Barlow Condensed"/>
                <a:cs typeface="Barlow Condensed"/>
                <a:sym typeface="Barlow Condensed"/>
              </a:rPr>
              <a:t>Scalability</a:t>
            </a:r>
            <a:endParaRPr sz="2000" b="1" i="0" u="none" strike="noStrike" cap="none">
              <a:solidFill>
                <a:srgbClr val="666666"/>
              </a:solidFill>
              <a:latin typeface="Barlow Condensed"/>
              <a:ea typeface="Barlow Condensed"/>
              <a:cs typeface="Barlow Condensed"/>
              <a:sym typeface="Barlow Condensed"/>
            </a:endParaRPr>
          </a:p>
        </p:txBody>
      </p:sp>
      <p:sp>
        <p:nvSpPr>
          <p:cNvPr id="223" name="Google Shape;223;p6"/>
          <p:cNvSpPr txBox="1"/>
          <p:nvPr/>
        </p:nvSpPr>
        <p:spPr>
          <a:xfrm>
            <a:off x="8542249" y="2285100"/>
            <a:ext cx="1583400" cy="44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a:solidFill>
                  <a:srgbClr val="666666"/>
                </a:solidFill>
                <a:latin typeface="Barlow Condensed"/>
                <a:ea typeface="Barlow Condensed"/>
                <a:cs typeface="Barlow Condensed"/>
                <a:sym typeface="Barlow Condensed"/>
              </a:rPr>
              <a:t>Community Resources</a:t>
            </a:r>
            <a:endParaRPr sz="2000" b="1" i="0" u="none" strike="noStrike" cap="none">
              <a:solidFill>
                <a:srgbClr val="666666"/>
              </a:solidFill>
              <a:latin typeface="Barlow Condensed"/>
              <a:ea typeface="Barlow Condensed"/>
              <a:cs typeface="Barlow Condensed"/>
              <a:sym typeface="Barlow Condensed"/>
            </a:endParaRPr>
          </a:p>
        </p:txBody>
      </p:sp>
      <p:sp>
        <p:nvSpPr>
          <p:cNvPr id="224" name="Google Shape;224;p6"/>
          <p:cNvSpPr txBox="1"/>
          <p:nvPr/>
        </p:nvSpPr>
        <p:spPr>
          <a:xfrm>
            <a:off x="6553850" y="2247150"/>
            <a:ext cx="1985400" cy="51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000"/>
              <a:buFont typeface="Arial"/>
              <a:buNone/>
            </a:pPr>
            <a:r>
              <a:rPr lang="en-US" sz="2000" b="1">
                <a:solidFill>
                  <a:srgbClr val="666666"/>
                </a:solidFill>
                <a:latin typeface="Barlow Condensed"/>
                <a:ea typeface="Barlow Condensed"/>
                <a:cs typeface="Barlow Condensed"/>
                <a:sym typeface="Barlow Condensed"/>
              </a:rPr>
              <a:t>Ease of Programming</a:t>
            </a:r>
            <a:endParaRPr sz="2000" b="1" i="0" u="none" strike="noStrike" cap="none">
              <a:solidFill>
                <a:srgbClr val="666666"/>
              </a:solidFill>
              <a:latin typeface="Barlow Condensed"/>
              <a:ea typeface="Barlow Condensed"/>
              <a:cs typeface="Barlow Condensed"/>
              <a:sym typeface="Barlow Condensed"/>
            </a:endParaRPr>
          </a:p>
        </p:txBody>
      </p:sp>
      <p:sp>
        <p:nvSpPr>
          <p:cNvPr id="225" name="Google Shape;225;p6"/>
          <p:cNvSpPr txBox="1"/>
          <p:nvPr/>
        </p:nvSpPr>
        <p:spPr>
          <a:xfrm>
            <a:off x="10056794" y="2282850"/>
            <a:ext cx="1699500" cy="518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libri"/>
              <a:ea typeface="Calibri"/>
              <a:cs typeface="Calibri"/>
              <a:sym typeface="Calibri"/>
            </a:endParaRPr>
          </a:p>
        </p:txBody>
      </p:sp>
      <p:cxnSp>
        <p:nvCxnSpPr>
          <p:cNvPr id="226" name="Google Shape;226;p6"/>
          <p:cNvCxnSpPr/>
          <p:nvPr/>
        </p:nvCxnSpPr>
        <p:spPr>
          <a:xfrm rot="10800000" flipH="1">
            <a:off x="475100" y="3149725"/>
            <a:ext cx="11375400" cy="13500"/>
          </a:xfrm>
          <a:prstGeom prst="straightConnector1">
            <a:avLst/>
          </a:prstGeom>
          <a:noFill/>
          <a:ln w="28575" cap="flat" cmpd="sng">
            <a:solidFill>
              <a:schemeClr val="dk2"/>
            </a:solidFill>
            <a:prstDash val="solid"/>
            <a:round/>
            <a:headEnd type="none" w="sm" len="sm"/>
            <a:tailEnd type="none" w="sm" len="sm"/>
          </a:ln>
        </p:spPr>
      </p:cxnSp>
      <p:cxnSp>
        <p:nvCxnSpPr>
          <p:cNvPr id="227" name="Google Shape;227;p6"/>
          <p:cNvCxnSpPr/>
          <p:nvPr/>
        </p:nvCxnSpPr>
        <p:spPr>
          <a:xfrm rot="10800000" flipH="1">
            <a:off x="495750" y="4974950"/>
            <a:ext cx="11354700" cy="26700"/>
          </a:xfrm>
          <a:prstGeom prst="straightConnector1">
            <a:avLst/>
          </a:prstGeom>
          <a:noFill/>
          <a:ln w="28575" cap="flat" cmpd="sng">
            <a:solidFill>
              <a:schemeClr val="dk2"/>
            </a:solidFill>
            <a:prstDash val="solid"/>
            <a:round/>
            <a:headEnd type="none" w="sm" len="sm"/>
            <a:tailEnd type="none" w="sm" len="sm"/>
          </a:ln>
        </p:spPr>
      </p:cxnSp>
      <p:pic>
        <p:nvPicPr>
          <p:cNvPr id="228" name="Google Shape;228;p6"/>
          <p:cNvPicPr preferRelativeResize="0"/>
          <p:nvPr/>
        </p:nvPicPr>
        <p:blipFill rotWithShape="1">
          <a:blip r:embed="rId4">
            <a:alphaModFix/>
          </a:blip>
          <a:srcRect/>
          <a:stretch/>
        </p:blipFill>
        <p:spPr>
          <a:xfrm>
            <a:off x="3601875" y="5507213"/>
            <a:ext cx="604721" cy="611825"/>
          </a:xfrm>
          <a:prstGeom prst="rect">
            <a:avLst/>
          </a:prstGeom>
          <a:noFill/>
          <a:ln>
            <a:noFill/>
          </a:ln>
        </p:spPr>
      </p:pic>
      <p:pic>
        <p:nvPicPr>
          <p:cNvPr id="229" name="Google Shape;229;p6"/>
          <p:cNvPicPr preferRelativeResize="0"/>
          <p:nvPr/>
        </p:nvPicPr>
        <p:blipFill rotWithShape="1">
          <a:blip r:embed="rId5">
            <a:alphaModFix/>
          </a:blip>
          <a:srcRect/>
          <a:stretch/>
        </p:blipFill>
        <p:spPr>
          <a:xfrm>
            <a:off x="9097638" y="3714231"/>
            <a:ext cx="523087" cy="528600"/>
          </a:xfrm>
          <a:prstGeom prst="rect">
            <a:avLst/>
          </a:prstGeom>
          <a:noFill/>
          <a:ln>
            <a:noFill/>
          </a:ln>
        </p:spPr>
      </p:pic>
      <p:pic>
        <p:nvPicPr>
          <p:cNvPr id="230" name="Google Shape;230;p6"/>
          <p:cNvPicPr preferRelativeResize="0"/>
          <p:nvPr/>
        </p:nvPicPr>
        <p:blipFill rotWithShape="1">
          <a:blip r:embed="rId5">
            <a:alphaModFix/>
          </a:blip>
          <a:srcRect/>
          <a:stretch/>
        </p:blipFill>
        <p:spPr>
          <a:xfrm>
            <a:off x="10771513" y="3714244"/>
            <a:ext cx="523087" cy="528600"/>
          </a:xfrm>
          <a:prstGeom prst="rect">
            <a:avLst/>
          </a:prstGeom>
          <a:noFill/>
          <a:ln>
            <a:noFill/>
          </a:ln>
        </p:spPr>
      </p:pic>
      <p:pic>
        <p:nvPicPr>
          <p:cNvPr id="231" name="Google Shape;231;p6"/>
          <p:cNvPicPr preferRelativeResize="0"/>
          <p:nvPr/>
        </p:nvPicPr>
        <p:blipFill rotWithShape="1">
          <a:blip r:embed="rId4">
            <a:alphaModFix/>
          </a:blip>
          <a:srcRect/>
          <a:stretch/>
        </p:blipFill>
        <p:spPr>
          <a:xfrm>
            <a:off x="5472900" y="5507213"/>
            <a:ext cx="604721" cy="611825"/>
          </a:xfrm>
          <a:prstGeom prst="rect">
            <a:avLst/>
          </a:prstGeom>
          <a:noFill/>
          <a:ln>
            <a:noFill/>
          </a:ln>
        </p:spPr>
      </p:pic>
      <p:pic>
        <p:nvPicPr>
          <p:cNvPr id="232" name="Google Shape;232;p6"/>
          <p:cNvPicPr preferRelativeResize="0"/>
          <p:nvPr/>
        </p:nvPicPr>
        <p:blipFill rotWithShape="1">
          <a:blip r:embed="rId4">
            <a:alphaModFix/>
          </a:blip>
          <a:srcRect/>
          <a:stretch/>
        </p:blipFill>
        <p:spPr>
          <a:xfrm>
            <a:off x="3579426" y="3672631"/>
            <a:ext cx="604721" cy="611825"/>
          </a:xfrm>
          <a:prstGeom prst="rect">
            <a:avLst/>
          </a:prstGeom>
          <a:noFill/>
          <a:ln>
            <a:noFill/>
          </a:ln>
        </p:spPr>
      </p:pic>
      <p:pic>
        <p:nvPicPr>
          <p:cNvPr id="233" name="Google Shape;233;p6"/>
          <p:cNvPicPr preferRelativeResize="0"/>
          <p:nvPr/>
        </p:nvPicPr>
        <p:blipFill rotWithShape="1">
          <a:blip r:embed="rId4">
            <a:alphaModFix/>
          </a:blip>
          <a:srcRect/>
          <a:stretch/>
        </p:blipFill>
        <p:spPr>
          <a:xfrm>
            <a:off x="7230538" y="5507213"/>
            <a:ext cx="604721" cy="611825"/>
          </a:xfrm>
          <a:prstGeom prst="rect">
            <a:avLst/>
          </a:prstGeom>
          <a:noFill/>
          <a:ln>
            <a:noFill/>
          </a:ln>
        </p:spPr>
      </p:pic>
      <p:pic>
        <p:nvPicPr>
          <p:cNvPr id="234" name="Google Shape;234;p6"/>
          <p:cNvPicPr preferRelativeResize="0"/>
          <p:nvPr/>
        </p:nvPicPr>
        <p:blipFill rotWithShape="1">
          <a:blip r:embed="rId4">
            <a:alphaModFix/>
          </a:blip>
          <a:srcRect/>
          <a:stretch/>
        </p:blipFill>
        <p:spPr>
          <a:xfrm>
            <a:off x="8989626" y="5507213"/>
            <a:ext cx="604721" cy="611825"/>
          </a:xfrm>
          <a:prstGeom prst="rect">
            <a:avLst/>
          </a:prstGeom>
          <a:noFill/>
          <a:ln>
            <a:noFill/>
          </a:ln>
        </p:spPr>
      </p:pic>
      <p:pic>
        <p:nvPicPr>
          <p:cNvPr id="235" name="Google Shape;235;p6"/>
          <p:cNvPicPr preferRelativeResize="0"/>
          <p:nvPr/>
        </p:nvPicPr>
        <p:blipFill rotWithShape="1">
          <a:blip r:embed="rId4">
            <a:alphaModFix/>
          </a:blip>
          <a:srcRect/>
          <a:stretch/>
        </p:blipFill>
        <p:spPr>
          <a:xfrm>
            <a:off x="10693176" y="5507213"/>
            <a:ext cx="604721" cy="611825"/>
          </a:xfrm>
          <a:prstGeom prst="rect">
            <a:avLst/>
          </a:prstGeom>
          <a:noFill/>
          <a:ln>
            <a:noFill/>
          </a:ln>
        </p:spPr>
      </p:pic>
      <p:sp>
        <p:nvSpPr>
          <p:cNvPr id="236" name="Google Shape;236;p6"/>
          <p:cNvSpPr txBox="1"/>
          <p:nvPr/>
        </p:nvSpPr>
        <p:spPr>
          <a:xfrm>
            <a:off x="10218137" y="2285100"/>
            <a:ext cx="1583400" cy="44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000"/>
              <a:buFont typeface="Arial"/>
              <a:buNone/>
            </a:pPr>
            <a:r>
              <a:rPr lang="en-US" sz="2000" b="1">
                <a:solidFill>
                  <a:srgbClr val="666666"/>
                </a:solidFill>
                <a:latin typeface="Barlow Condensed"/>
                <a:ea typeface="Barlow Condensed"/>
                <a:cs typeface="Barlow Condensed"/>
                <a:sym typeface="Barlow Condensed"/>
              </a:rPr>
              <a:t>Graph Algorithm</a:t>
            </a:r>
            <a:endParaRPr sz="2000" b="1" i="0" u="none" strike="noStrike" cap="none">
              <a:solidFill>
                <a:srgbClr val="666666"/>
              </a:solidFill>
              <a:latin typeface="Barlow Condensed"/>
              <a:ea typeface="Barlow Condensed"/>
              <a:cs typeface="Barlow Condensed"/>
              <a:sym typeface="Barlow Condensed"/>
            </a:endParaRPr>
          </a:p>
        </p:txBody>
      </p:sp>
      <p:pic>
        <p:nvPicPr>
          <p:cNvPr id="237" name="Google Shape;237;p6"/>
          <p:cNvPicPr preferRelativeResize="0"/>
          <p:nvPr/>
        </p:nvPicPr>
        <p:blipFill rotWithShape="1">
          <a:blip r:embed="rId5">
            <a:alphaModFix/>
          </a:blip>
          <a:srcRect/>
          <a:stretch/>
        </p:blipFill>
        <p:spPr>
          <a:xfrm>
            <a:off x="7347551" y="3714244"/>
            <a:ext cx="523087" cy="528600"/>
          </a:xfrm>
          <a:prstGeom prst="rect">
            <a:avLst/>
          </a:prstGeom>
          <a:noFill/>
          <a:ln>
            <a:noFill/>
          </a:ln>
        </p:spPr>
      </p:pic>
      <p:pic>
        <p:nvPicPr>
          <p:cNvPr id="238" name="Google Shape;238;p6"/>
          <p:cNvPicPr preferRelativeResize="0"/>
          <p:nvPr/>
        </p:nvPicPr>
        <p:blipFill rotWithShape="1">
          <a:blip r:embed="rId4">
            <a:alphaModFix/>
          </a:blip>
          <a:srcRect/>
          <a:stretch/>
        </p:blipFill>
        <p:spPr>
          <a:xfrm>
            <a:off x="5435376" y="3672631"/>
            <a:ext cx="604721" cy="611825"/>
          </a:xfrm>
          <a:prstGeom prst="rect">
            <a:avLst/>
          </a:prstGeom>
          <a:noFill/>
          <a:ln>
            <a:noFill/>
          </a:ln>
        </p:spPr>
      </p:pic>
      <p:pic>
        <p:nvPicPr>
          <p:cNvPr id="239" name="Google Shape;239;p6"/>
          <p:cNvPicPr preferRelativeResize="0"/>
          <p:nvPr/>
        </p:nvPicPr>
        <p:blipFill>
          <a:blip r:embed="rId6">
            <a:alphaModFix/>
          </a:blip>
          <a:stretch>
            <a:fillRect/>
          </a:stretch>
        </p:blipFill>
        <p:spPr>
          <a:xfrm>
            <a:off x="746925" y="5303740"/>
            <a:ext cx="1661576" cy="866402"/>
          </a:xfrm>
          <a:prstGeom prst="rect">
            <a:avLst/>
          </a:prstGeom>
          <a:noFill/>
          <a:ln>
            <a:noFill/>
          </a:ln>
        </p:spPr>
      </p:pic>
      <p:cxnSp>
        <p:nvCxnSpPr>
          <p:cNvPr id="240" name="Google Shape;240;p6"/>
          <p:cNvCxnSpPr/>
          <p:nvPr/>
        </p:nvCxnSpPr>
        <p:spPr>
          <a:xfrm>
            <a:off x="2850625" y="1972050"/>
            <a:ext cx="0" cy="4689000"/>
          </a:xfrm>
          <a:prstGeom prst="straightConnector1">
            <a:avLst/>
          </a:prstGeom>
          <a:noFill/>
          <a:ln w="28575" cap="flat" cmpd="sng">
            <a:solidFill>
              <a:srgbClr val="666666"/>
            </a:solidFill>
            <a:prstDash val="solid"/>
            <a:round/>
            <a:headEnd type="none" w="sm" len="sm"/>
            <a:tailEnd type="none" w="sm" len="sm"/>
          </a:ln>
        </p:spPr>
      </p:cxnSp>
      <p:cxnSp>
        <p:nvCxnSpPr>
          <p:cNvPr id="241" name="Google Shape;241;p6"/>
          <p:cNvCxnSpPr>
            <a:stCxn id="222" idx="1"/>
            <a:endCxn id="222" idx="1"/>
          </p:cNvCxnSpPr>
          <p:nvPr/>
        </p:nvCxnSpPr>
        <p:spPr>
          <a:xfrm>
            <a:off x="4948730" y="2506200"/>
            <a:ext cx="0" cy="0"/>
          </a:xfrm>
          <a:prstGeom prst="straightConnector1">
            <a:avLst/>
          </a:prstGeom>
          <a:noFill/>
          <a:ln w="9525" cap="flat" cmpd="sng">
            <a:solidFill>
              <a:schemeClr val="dk2"/>
            </a:solidFill>
            <a:prstDash val="solid"/>
            <a:round/>
            <a:headEnd type="none" w="med" len="med"/>
            <a:tailEnd type="none" w="med" len="med"/>
          </a:ln>
        </p:spPr>
      </p:cxnSp>
      <p:cxnSp>
        <p:nvCxnSpPr>
          <p:cNvPr id="242" name="Google Shape;242;p6"/>
          <p:cNvCxnSpPr/>
          <p:nvPr/>
        </p:nvCxnSpPr>
        <p:spPr>
          <a:xfrm>
            <a:off x="4946150" y="1972050"/>
            <a:ext cx="0" cy="4689000"/>
          </a:xfrm>
          <a:prstGeom prst="straightConnector1">
            <a:avLst/>
          </a:prstGeom>
          <a:noFill/>
          <a:ln w="28575" cap="flat" cmpd="sng">
            <a:solidFill>
              <a:srgbClr val="666666"/>
            </a:solidFill>
            <a:prstDash val="solid"/>
            <a:round/>
            <a:headEnd type="none" w="sm" len="sm"/>
            <a:tailEnd type="none" w="sm" len="sm"/>
          </a:ln>
        </p:spPr>
      </p:cxnSp>
      <p:cxnSp>
        <p:nvCxnSpPr>
          <p:cNvPr id="243" name="Google Shape;243;p6"/>
          <p:cNvCxnSpPr/>
          <p:nvPr/>
        </p:nvCxnSpPr>
        <p:spPr>
          <a:xfrm>
            <a:off x="6592225" y="1972050"/>
            <a:ext cx="0" cy="4689000"/>
          </a:xfrm>
          <a:prstGeom prst="straightConnector1">
            <a:avLst/>
          </a:prstGeom>
          <a:noFill/>
          <a:ln w="28575" cap="flat" cmpd="sng">
            <a:solidFill>
              <a:srgbClr val="666666"/>
            </a:solidFill>
            <a:prstDash val="solid"/>
            <a:round/>
            <a:headEnd type="none" w="sm" len="sm"/>
            <a:tailEnd type="none" w="sm" len="sm"/>
          </a:ln>
        </p:spPr>
      </p:cxnSp>
      <p:cxnSp>
        <p:nvCxnSpPr>
          <p:cNvPr id="244" name="Google Shape;244;p6"/>
          <p:cNvCxnSpPr/>
          <p:nvPr/>
        </p:nvCxnSpPr>
        <p:spPr>
          <a:xfrm>
            <a:off x="8571600" y="1972050"/>
            <a:ext cx="0" cy="4689000"/>
          </a:xfrm>
          <a:prstGeom prst="straightConnector1">
            <a:avLst/>
          </a:prstGeom>
          <a:noFill/>
          <a:ln w="28575" cap="flat" cmpd="sng">
            <a:solidFill>
              <a:srgbClr val="666666"/>
            </a:solidFill>
            <a:prstDash val="solid"/>
            <a:round/>
            <a:headEnd type="none" w="sm" len="sm"/>
            <a:tailEnd type="none" w="sm" len="sm"/>
          </a:ln>
        </p:spPr>
      </p:cxnSp>
      <p:cxnSp>
        <p:nvCxnSpPr>
          <p:cNvPr id="245" name="Google Shape;245;p6"/>
          <p:cNvCxnSpPr/>
          <p:nvPr/>
        </p:nvCxnSpPr>
        <p:spPr>
          <a:xfrm>
            <a:off x="10173625" y="1972050"/>
            <a:ext cx="0" cy="4689000"/>
          </a:xfrm>
          <a:prstGeom prst="straightConnector1">
            <a:avLst/>
          </a:prstGeom>
          <a:noFill/>
          <a:ln w="28575" cap="flat" cmpd="sng">
            <a:solidFill>
              <a:srgbClr val="666666"/>
            </a:solidFill>
            <a:prstDash val="solid"/>
            <a:round/>
            <a:headEnd type="none" w="sm" len="sm"/>
            <a:tailEnd type="none" w="sm" len="sm"/>
          </a:ln>
        </p:spPr>
      </p:cxnSp>
      <p:sp>
        <p:nvSpPr>
          <p:cNvPr id="246" name="Google Shape;246;p6"/>
          <p:cNvSpPr txBox="1"/>
          <p:nvPr/>
        </p:nvSpPr>
        <p:spPr>
          <a:xfrm>
            <a:off x="437700" y="118872"/>
            <a:ext cx="3496800" cy="778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rgbClr val="CCCCCC"/>
                </a:solidFill>
                <a:latin typeface="Barlow Condensed SemiBold"/>
                <a:ea typeface="Barlow Condensed SemiBold"/>
                <a:cs typeface="Barlow Condensed SemiBold"/>
                <a:sym typeface="Barlow Condensed SemiBold"/>
              </a:rPr>
              <a:t>3. Why Neo4j?</a:t>
            </a:r>
            <a:endParaRPr sz="2600">
              <a:solidFill>
                <a:srgbClr val="CCCCCC"/>
              </a:solidFill>
              <a:latin typeface="Barlow Condensed SemiBold"/>
              <a:ea typeface="Barlow Condensed SemiBold"/>
              <a:cs typeface="Barlow Condensed SemiBold"/>
              <a:sym typeface="Barlow Condensed SemiBold"/>
            </a:endParaRPr>
          </a:p>
        </p:txBody>
      </p:sp>
      <p:pic>
        <p:nvPicPr>
          <p:cNvPr id="247" name="Google Shape;247;p6"/>
          <p:cNvPicPr preferRelativeResize="0"/>
          <p:nvPr/>
        </p:nvPicPr>
        <p:blipFill rotWithShape="1">
          <a:blip r:embed="rId7">
            <a:alphaModFix/>
          </a:blip>
          <a:srcRect/>
          <a:stretch/>
        </p:blipFill>
        <p:spPr>
          <a:xfrm>
            <a:off x="10829925" y="374350"/>
            <a:ext cx="946774" cy="328775"/>
          </a:xfrm>
          <a:prstGeom prst="rect">
            <a:avLst/>
          </a:prstGeom>
          <a:noFill/>
          <a:ln>
            <a:noFill/>
          </a:ln>
        </p:spPr>
      </p:pic>
      <p:sp>
        <p:nvSpPr>
          <p:cNvPr id="248" name="Google Shape;248;p6"/>
          <p:cNvSpPr/>
          <p:nvPr/>
        </p:nvSpPr>
        <p:spPr>
          <a:xfrm>
            <a:off x="495750" y="1972050"/>
            <a:ext cx="2290800" cy="11316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a:solidFill>
                  <a:srgbClr val="FFFFFF"/>
                </a:solidFill>
                <a:latin typeface="Barlow Condensed SemiBold"/>
                <a:ea typeface="Barlow Condensed SemiBold"/>
                <a:cs typeface="Barlow Condensed SemiBold"/>
                <a:sym typeface="Barlow Condensed SemiBold"/>
              </a:rPr>
              <a:t>Product</a:t>
            </a:r>
            <a:endParaRPr sz="2800">
              <a:solidFill>
                <a:srgbClr val="FFFFFF"/>
              </a:solidFill>
              <a:latin typeface="Barlow Condensed SemiBold"/>
              <a:ea typeface="Barlow Condensed SemiBold"/>
              <a:cs typeface="Barlow Condensed SemiBold"/>
              <a:sym typeface="Barlow Condensed SemiBold"/>
            </a:endParaRPr>
          </a:p>
        </p:txBody>
      </p:sp>
      <p:sp>
        <p:nvSpPr>
          <p:cNvPr id="249" name="Google Shape;249;p6"/>
          <p:cNvSpPr txBox="1">
            <a:spLocks noGrp="1"/>
          </p:cNvSpPr>
          <p:nvPr>
            <p:ph type="title"/>
          </p:nvPr>
        </p:nvSpPr>
        <p:spPr>
          <a:xfrm>
            <a:off x="437700" y="484632"/>
            <a:ext cx="9501600" cy="99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4000">
                <a:solidFill>
                  <a:srgbClr val="990000"/>
                </a:solidFill>
                <a:latin typeface="Barlow Condensed SemiBold"/>
                <a:ea typeface="Barlow Condensed SemiBold"/>
                <a:cs typeface="Barlow Condensed SemiBold"/>
                <a:sym typeface="Barlow Condensed SemiBold"/>
              </a:rPr>
              <a:t>Of the Available Options, Neo4j is the strongest Graph Database</a:t>
            </a:r>
            <a:endParaRPr sz="4000">
              <a:solidFill>
                <a:srgbClr val="990000"/>
              </a:solidFill>
              <a:latin typeface="Barlow Condensed SemiBold"/>
              <a:ea typeface="Barlow Condensed SemiBold"/>
              <a:cs typeface="Barlow Condensed SemiBold"/>
              <a:sym typeface="Barlow Condensed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8110b298e1_0_40"/>
          <p:cNvSpPr/>
          <p:nvPr/>
        </p:nvSpPr>
        <p:spPr>
          <a:xfrm>
            <a:off x="128600" y="2309414"/>
            <a:ext cx="3705000" cy="41481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Barlow Condensed Medium"/>
              <a:buChar char="●"/>
            </a:pPr>
            <a:r>
              <a:rPr lang="en-US" sz="1800" i="0" u="none" strike="noStrike" cap="none">
                <a:solidFill>
                  <a:srgbClr val="000000"/>
                </a:solidFill>
                <a:latin typeface="Barlow Condensed Medium"/>
                <a:ea typeface="Barlow Condensed Medium"/>
                <a:cs typeface="Barlow Condensed Medium"/>
                <a:sym typeface="Barlow Condensed Medium"/>
              </a:rPr>
              <a:t>Intuitive programming language</a:t>
            </a:r>
            <a:endParaRPr sz="1800" i="0" u="none" strike="noStrike" cap="none">
              <a:solidFill>
                <a:srgbClr val="000000"/>
              </a:solidFill>
              <a:latin typeface="Barlow Condensed Medium"/>
              <a:ea typeface="Barlow Condensed Medium"/>
              <a:cs typeface="Barlow Condensed Medium"/>
              <a:sym typeface="Barlow Condensed Medium"/>
            </a:endParaRPr>
          </a:p>
          <a:p>
            <a:pPr marL="0" marR="0" lvl="0" indent="0" algn="l" rtl="0">
              <a:lnSpc>
                <a:spcPct val="100000"/>
              </a:lnSpc>
              <a:spcBef>
                <a:spcPts val="0"/>
              </a:spcBef>
              <a:spcAft>
                <a:spcPts val="0"/>
              </a:spcAft>
              <a:buClr>
                <a:srgbClr val="000000"/>
              </a:buClr>
              <a:buSzPts val="1800"/>
              <a:buFont typeface="Arial"/>
              <a:buNone/>
            </a:pPr>
            <a:endParaRPr sz="1800" i="0" u="none" strike="noStrike" cap="none">
              <a:solidFill>
                <a:srgbClr val="000000"/>
              </a:solidFill>
              <a:latin typeface="Barlow Condensed Medium"/>
              <a:ea typeface="Barlow Condensed Medium"/>
              <a:cs typeface="Barlow Condensed Medium"/>
              <a:sym typeface="Barlow Condensed Medium"/>
            </a:endParaRPr>
          </a:p>
          <a:p>
            <a:pPr marL="457200" marR="0" lvl="0" indent="-342900" algn="l" rtl="0">
              <a:lnSpc>
                <a:spcPct val="100000"/>
              </a:lnSpc>
              <a:spcBef>
                <a:spcPts val="0"/>
              </a:spcBef>
              <a:spcAft>
                <a:spcPts val="0"/>
              </a:spcAft>
              <a:buClr>
                <a:srgbClr val="000000"/>
              </a:buClr>
              <a:buSzPts val="1800"/>
              <a:buFont typeface="Barlow Condensed Medium"/>
              <a:buChar char="●"/>
            </a:pPr>
            <a:r>
              <a:rPr lang="en-US" sz="1800" i="0" u="none" strike="noStrike" cap="none">
                <a:solidFill>
                  <a:srgbClr val="000000"/>
                </a:solidFill>
                <a:latin typeface="Barlow Condensed Medium"/>
                <a:ea typeface="Barlow Condensed Medium"/>
                <a:cs typeface="Barlow Condensed Medium"/>
                <a:sym typeface="Barlow Condensed Medium"/>
              </a:rPr>
              <a:t>Easy to learn</a:t>
            </a:r>
            <a:endParaRPr sz="1800" i="0" u="none" strike="noStrike" cap="none">
              <a:solidFill>
                <a:srgbClr val="000000"/>
              </a:solidFill>
              <a:latin typeface="Barlow Condensed Medium"/>
              <a:ea typeface="Barlow Condensed Medium"/>
              <a:cs typeface="Barlow Condensed Medium"/>
              <a:sym typeface="Barlow Condensed Medium"/>
            </a:endParaRPr>
          </a:p>
          <a:p>
            <a:pPr marL="0" marR="0" lvl="0" indent="0" algn="l" rtl="0">
              <a:lnSpc>
                <a:spcPct val="100000"/>
              </a:lnSpc>
              <a:spcBef>
                <a:spcPts val="0"/>
              </a:spcBef>
              <a:spcAft>
                <a:spcPts val="0"/>
              </a:spcAft>
              <a:buNone/>
            </a:pPr>
            <a:endParaRPr sz="1800">
              <a:latin typeface="Barlow Condensed Medium"/>
              <a:ea typeface="Barlow Condensed Medium"/>
              <a:cs typeface="Barlow Condensed Medium"/>
              <a:sym typeface="Barlow Condensed Medium"/>
            </a:endParaRPr>
          </a:p>
          <a:p>
            <a:pPr marL="457200" marR="0" lvl="0" indent="-342900" algn="l" rtl="0">
              <a:lnSpc>
                <a:spcPct val="100000"/>
              </a:lnSpc>
              <a:spcBef>
                <a:spcPts val="0"/>
              </a:spcBef>
              <a:spcAft>
                <a:spcPts val="0"/>
              </a:spcAft>
              <a:buSzPts val="1800"/>
              <a:buFont typeface="Barlow Condensed Medium"/>
              <a:buChar char="●"/>
            </a:pPr>
            <a:r>
              <a:rPr lang="en-US" sz="1800">
                <a:latin typeface="Barlow Condensed Medium"/>
                <a:ea typeface="Barlow Condensed Medium"/>
                <a:cs typeface="Barlow Condensed Medium"/>
                <a:sym typeface="Barlow Condensed Medium"/>
              </a:rPr>
              <a:t>Complex queries</a:t>
            </a:r>
            <a:endParaRPr sz="1800">
              <a:latin typeface="Barlow Condensed Medium"/>
              <a:ea typeface="Barlow Condensed Medium"/>
              <a:cs typeface="Barlow Condensed Medium"/>
              <a:sym typeface="Barlow Condensed Medium"/>
            </a:endParaRPr>
          </a:p>
        </p:txBody>
      </p:sp>
      <p:sp>
        <p:nvSpPr>
          <p:cNvPr id="256" name="Google Shape;256;g8110b298e1_0_40"/>
          <p:cNvSpPr txBox="1"/>
          <p:nvPr/>
        </p:nvSpPr>
        <p:spPr>
          <a:xfrm>
            <a:off x="893309" y="2019115"/>
            <a:ext cx="2175600" cy="604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i="0" u="none" strike="noStrike" cap="none">
                <a:solidFill>
                  <a:srgbClr val="666666"/>
                </a:solidFill>
                <a:latin typeface="Barlow Condensed Medium"/>
                <a:ea typeface="Barlow Condensed Medium"/>
                <a:cs typeface="Barlow Condensed Medium"/>
                <a:sym typeface="Barlow Condensed Medium"/>
              </a:rPr>
              <a:t>Ease of Programming</a:t>
            </a:r>
            <a:endParaRPr sz="2600" i="0" u="none" strike="noStrike" cap="none">
              <a:solidFill>
                <a:srgbClr val="666666"/>
              </a:solidFill>
              <a:latin typeface="Barlow Condensed Medium"/>
              <a:ea typeface="Barlow Condensed Medium"/>
              <a:cs typeface="Barlow Condensed Medium"/>
              <a:sym typeface="Barlow Condensed Medium"/>
            </a:endParaRPr>
          </a:p>
        </p:txBody>
      </p:sp>
      <p:sp>
        <p:nvSpPr>
          <p:cNvPr id="257" name="Google Shape;257;g8110b298e1_0_40"/>
          <p:cNvSpPr/>
          <p:nvPr/>
        </p:nvSpPr>
        <p:spPr>
          <a:xfrm>
            <a:off x="8358400" y="2304840"/>
            <a:ext cx="3705000" cy="41481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chemeClr val="dk1"/>
              </a:buClr>
              <a:buSzPts val="1800"/>
              <a:buFont typeface="Barlow Condensed Medium"/>
              <a:buChar char="●"/>
            </a:pPr>
            <a:r>
              <a:rPr lang="en-US" sz="1800" i="0" u="none" strike="noStrike" cap="none">
                <a:solidFill>
                  <a:schemeClr val="dk1"/>
                </a:solidFill>
                <a:latin typeface="Barlow Condensed Medium"/>
                <a:ea typeface="Barlow Condensed Medium"/>
                <a:cs typeface="Barlow Condensed Medium"/>
                <a:sym typeface="Barlow Condensed Medium"/>
              </a:rPr>
              <a:t>Community detection</a:t>
            </a:r>
            <a:endParaRPr sz="1800" i="0" u="none" strike="noStrike" cap="none">
              <a:solidFill>
                <a:schemeClr val="dk1"/>
              </a:solidFill>
              <a:latin typeface="Barlow Condensed Medium"/>
              <a:ea typeface="Barlow Condensed Medium"/>
              <a:cs typeface="Barlow Condensed Medium"/>
              <a:sym typeface="Barlow Condensed Medium"/>
            </a:endParaRPr>
          </a:p>
          <a:p>
            <a:pPr marL="0" marR="0" lvl="0" indent="0" algn="l" rtl="0">
              <a:lnSpc>
                <a:spcPct val="100000"/>
              </a:lnSpc>
              <a:spcBef>
                <a:spcPts val="0"/>
              </a:spcBef>
              <a:spcAft>
                <a:spcPts val="0"/>
              </a:spcAft>
              <a:buClr>
                <a:schemeClr val="dk1"/>
              </a:buClr>
              <a:buSzPts val="1100"/>
              <a:buFont typeface="Arial"/>
              <a:buNone/>
            </a:pPr>
            <a:endParaRPr sz="1800" i="0" u="none" strike="noStrike" cap="none">
              <a:solidFill>
                <a:schemeClr val="dk1"/>
              </a:solidFill>
              <a:latin typeface="Barlow Condensed Medium"/>
              <a:ea typeface="Barlow Condensed Medium"/>
              <a:cs typeface="Barlow Condensed Medium"/>
              <a:sym typeface="Barlow Condensed Medium"/>
            </a:endParaRPr>
          </a:p>
          <a:p>
            <a:pPr marL="457200" marR="0" lvl="0" indent="-342900" algn="l" rtl="0">
              <a:lnSpc>
                <a:spcPct val="100000"/>
              </a:lnSpc>
              <a:spcBef>
                <a:spcPts val="0"/>
              </a:spcBef>
              <a:spcAft>
                <a:spcPts val="0"/>
              </a:spcAft>
              <a:buClr>
                <a:schemeClr val="dk1"/>
              </a:buClr>
              <a:buSzPts val="1800"/>
              <a:buFont typeface="Barlow Condensed Medium"/>
              <a:buChar char="●"/>
            </a:pPr>
            <a:r>
              <a:rPr lang="en-US" sz="1800">
                <a:solidFill>
                  <a:schemeClr val="dk1"/>
                </a:solidFill>
                <a:latin typeface="Barlow Condensed Medium"/>
                <a:ea typeface="Barlow Condensed Medium"/>
                <a:cs typeface="Barlow Condensed Medium"/>
                <a:sym typeface="Barlow Condensed Medium"/>
              </a:rPr>
              <a:t>Graph similarity algorithms</a:t>
            </a:r>
            <a:endParaRPr sz="1800" i="0" u="none" strike="noStrike" cap="none">
              <a:solidFill>
                <a:schemeClr val="dk1"/>
              </a:solidFill>
              <a:latin typeface="Barlow Condensed Medium"/>
              <a:ea typeface="Barlow Condensed Medium"/>
              <a:cs typeface="Barlow Condensed Medium"/>
              <a:sym typeface="Barlow Condensed Medium"/>
            </a:endParaRPr>
          </a:p>
          <a:p>
            <a:pPr marL="457200" marR="0" lvl="0" indent="0" algn="l" rtl="0">
              <a:lnSpc>
                <a:spcPct val="100000"/>
              </a:lnSpc>
              <a:spcBef>
                <a:spcPts val="0"/>
              </a:spcBef>
              <a:spcAft>
                <a:spcPts val="0"/>
              </a:spcAft>
              <a:buNone/>
            </a:pPr>
            <a:endParaRPr sz="1800" i="0" u="none" strike="noStrike" cap="none">
              <a:solidFill>
                <a:schemeClr val="dk1"/>
              </a:solidFill>
              <a:latin typeface="Barlow Condensed Medium"/>
              <a:ea typeface="Barlow Condensed Medium"/>
              <a:cs typeface="Barlow Condensed Medium"/>
              <a:sym typeface="Barlow Condensed Medium"/>
            </a:endParaRPr>
          </a:p>
          <a:p>
            <a:pPr marL="457200" lvl="0" indent="-342900" algn="l" rtl="0">
              <a:spcBef>
                <a:spcPts val="0"/>
              </a:spcBef>
              <a:spcAft>
                <a:spcPts val="0"/>
              </a:spcAft>
              <a:buClr>
                <a:schemeClr val="dk1"/>
              </a:buClr>
              <a:buSzPts val="1800"/>
              <a:buFont typeface="Barlow Condensed Medium"/>
              <a:buChar char="●"/>
            </a:pPr>
            <a:r>
              <a:rPr lang="en-US" sz="1800">
                <a:solidFill>
                  <a:schemeClr val="dk1"/>
                </a:solidFill>
                <a:latin typeface="Barlow Condensed Medium"/>
                <a:ea typeface="Barlow Condensed Medium"/>
                <a:cs typeface="Barlow Condensed Medium"/>
                <a:sym typeface="Barlow Condensed Medium"/>
              </a:rPr>
              <a:t>PageRank algorithm</a:t>
            </a:r>
            <a:endParaRPr sz="1800">
              <a:solidFill>
                <a:schemeClr val="dk1"/>
              </a:solidFill>
              <a:latin typeface="Barlow Condensed Medium"/>
              <a:ea typeface="Barlow Condensed Medium"/>
              <a:cs typeface="Barlow Condensed Medium"/>
              <a:sym typeface="Barlow Condensed Medium"/>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g8110b298e1_0_40"/>
          <p:cNvSpPr/>
          <p:nvPr/>
        </p:nvSpPr>
        <p:spPr>
          <a:xfrm>
            <a:off x="4243500" y="2304854"/>
            <a:ext cx="3705000" cy="41481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Barlow Condensed Medium"/>
              <a:buChar char="●"/>
            </a:pPr>
            <a:r>
              <a:rPr lang="en-US" sz="1800">
                <a:solidFill>
                  <a:schemeClr val="dk1"/>
                </a:solidFill>
                <a:latin typeface="Barlow Condensed Medium"/>
                <a:ea typeface="Barlow Condensed Medium"/>
                <a:cs typeface="Barlow Condensed Medium"/>
                <a:sym typeface="Barlow Condensed Medium"/>
              </a:rPr>
              <a:t>Open source</a:t>
            </a:r>
            <a:endParaRPr sz="1800" i="0" u="none" strike="noStrike" cap="none">
              <a:solidFill>
                <a:schemeClr val="dk1"/>
              </a:solidFill>
              <a:latin typeface="Barlow Condensed Medium"/>
              <a:ea typeface="Barlow Condensed Medium"/>
              <a:cs typeface="Barlow Condensed Medium"/>
              <a:sym typeface="Barlow Condensed Medium"/>
            </a:endParaRPr>
          </a:p>
          <a:p>
            <a:pPr marL="0" marR="0" lvl="0" indent="0" algn="l" rtl="0">
              <a:lnSpc>
                <a:spcPct val="100000"/>
              </a:lnSpc>
              <a:spcBef>
                <a:spcPts val="0"/>
              </a:spcBef>
              <a:spcAft>
                <a:spcPts val="0"/>
              </a:spcAft>
              <a:buClr>
                <a:srgbClr val="000000"/>
              </a:buClr>
              <a:buSzPts val="1800"/>
              <a:buFont typeface="Arial"/>
              <a:buNone/>
            </a:pPr>
            <a:endParaRPr sz="1800" i="0" u="none" strike="noStrike" cap="none">
              <a:solidFill>
                <a:schemeClr val="dk1"/>
              </a:solidFill>
              <a:latin typeface="Barlow Condensed Medium"/>
              <a:ea typeface="Barlow Condensed Medium"/>
              <a:cs typeface="Barlow Condensed Medium"/>
              <a:sym typeface="Barlow Condensed Medium"/>
            </a:endParaRPr>
          </a:p>
          <a:p>
            <a:pPr marL="457200" marR="0" lvl="0" indent="-342900" algn="l" rtl="0">
              <a:lnSpc>
                <a:spcPct val="100000"/>
              </a:lnSpc>
              <a:spcBef>
                <a:spcPts val="0"/>
              </a:spcBef>
              <a:spcAft>
                <a:spcPts val="0"/>
              </a:spcAft>
              <a:buClr>
                <a:schemeClr val="dk1"/>
              </a:buClr>
              <a:buSzPts val="1800"/>
              <a:buFont typeface="Barlow Condensed Medium"/>
              <a:buChar char="●"/>
            </a:pPr>
            <a:r>
              <a:rPr lang="en-US" sz="1800" i="0" u="none" strike="noStrike" cap="none">
                <a:solidFill>
                  <a:schemeClr val="dk1"/>
                </a:solidFill>
                <a:latin typeface="Barlow Condensed Medium"/>
                <a:ea typeface="Barlow Condensed Medium"/>
                <a:cs typeface="Barlow Condensed Medium"/>
                <a:sym typeface="Barlow Condensed Medium"/>
              </a:rPr>
              <a:t>Rich online resources and tutorials</a:t>
            </a:r>
            <a:endParaRPr sz="1800" i="0" u="none" strike="noStrike" cap="none">
              <a:solidFill>
                <a:schemeClr val="dk1"/>
              </a:solidFill>
              <a:latin typeface="Barlow Condensed Medium"/>
              <a:ea typeface="Barlow Condensed Medium"/>
              <a:cs typeface="Barlow Condensed Medium"/>
              <a:sym typeface="Barlow Condensed Medium"/>
            </a:endParaRPr>
          </a:p>
        </p:txBody>
      </p:sp>
      <p:sp>
        <p:nvSpPr>
          <p:cNvPr id="259" name="Google Shape;259;g8110b298e1_0_40"/>
          <p:cNvSpPr txBox="1"/>
          <p:nvPr/>
        </p:nvSpPr>
        <p:spPr>
          <a:xfrm>
            <a:off x="9244848" y="2014550"/>
            <a:ext cx="1866300" cy="604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i="0" u="none" strike="noStrike" cap="none">
                <a:solidFill>
                  <a:srgbClr val="666666"/>
                </a:solidFill>
                <a:latin typeface="Barlow Condensed Medium"/>
                <a:ea typeface="Barlow Condensed Medium"/>
                <a:cs typeface="Barlow Condensed Medium"/>
                <a:sym typeface="Barlow Condensed Medium"/>
              </a:rPr>
              <a:t>Graph Algorithm</a:t>
            </a:r>
            <a:endParaRPr sz="2600" i="0" u="none" strike="noStrike" cap="none">
              <a:solidFill>
                <a:srgbClr val="666666"/>
              </a:solidFill>
              <a:latin typeface="Barlow Condensed Medium"/>
              <a:ea typeface="Barlow Condensed Medium"/>
              <a:cs typeface="Barlow Condensed Medium"/>
              <a:sym typeface="Barlow Condensed Medium"/>
            </a:endParaRPr>
          </a:p>
        </p:txBody>
      </p:sp>
      <p:sp>
        <p:nvSpPr>
          <p:cNvPr id="260" name="Google Shape;260;g8110b298e1_0_40"/>
          <p:cNvSpPr txBox="1"/>
          <p:nvPr/>
        </p:nvSpPr>
        <p:spPr>
          <a:xfrm>
            <a:off x="5162841" y="2014555"/>
            <a:ext cx="1918800" cy="604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a:solidFill>
                  <a:srgbClr val="666666"/>
                </a:solidFill>
                <a:latin typeface="Barlow Condensed Medium"/>
                <a:ea typeface="Barlow Condensed Medium"/>
                <a:cs typeface="Barlow Condensed Medium"/>
                <a:sym typeface="Barlow Condensed Medium"/>
              </a:rPr>
              <a:t>Community Resources</a:t>
            </a:r>
            <a:endParaRPr sz="2600" i="0" u="none" strike="noStrike" cap="none">
              <a:solidFill>
                <a:srgbClr val="666666"/>
              </a:solidFill>
              <a:latin typeface="Barlow Condensed Medium"/>
              <a:ea typeface="Barlow Condensed Medium"/>
              <a:cs typeface="Barlow Condensed Medium"/>
              <a:sym typeface="Barlow Condensed Medium"/>
            </a:endParaRPr>
          </a:p>
        </p:txBody>
      </p:sp>
      <p:pic>
        <p:nvPicPr>
          <p:cNvPr id="261" name="Google Shape;261;g8110b298e1_0_40"/>
          <p:cNvPicPr preferRelativeResize="0"/>
          <p:nvPr/>
        </p:nvPicPr>
        <p:blipFill rotWithShape="1">
          <a:blip r:embed="rId3">
            <a:alphaModFix/>
          </a:blip>
          <a:srcRect/>
          <a:stretch/>
        </p:blipFill>
        <p:spPr>
          <a:xfrm>
            <a:off x="321650" y="4342877"/>
            <a:ext cx="3405986" cy="1892235"/>
          </a:xfrm>
          <a:prstGeom prst="rect">
            <a:avLst/>
          </a:prstGeom>
          <a:noFill/>
          <a:ln>
            <a:noFill/>
          </a:ln>
        </p:spPr>
      </p:pic>
      <p:pic>
        <p:nvPicPr>
          <p:cNvPr id="262" name="Google Shape;262;g8110b298e1_0_40"/>
          <p:cNvPicPr preferRelativeResize="0"/>
          <p:nvPr/>
        </p:nvPicPr>
        <p:blipFill rotWithShape="1">
          <a:blip r:embed="rId4">
            <a:alphaModFix/>
          </a:blip>
          <a:srcRect/>
          <a:stretch/>
        </p:blipFill>
        <p:spPr>
          <a:xfrm>
            <a:off x="4281826" y="4833950"/>
            <a:ext cx="3628349" cy="1269950"/>
          </a:xfrm>
          <a:prstGeom prst="rect">
            <a:avLst/>
          </a:prstGeom>
          <a:noFill/>
          <a:ln>
            <a:noFill/>
          </a:ln>
        </p:spPr>
      </p:pic>
      <p:sp>
        <p:nvSpPr>
          <p:cNvPr id="263" name="Google Shape;263;g8110b298e1_0_40"/>
          <p:cNvSpPr txBox="1"/>
          <p:nvPr/>
        </p:nvSpPr>
        <p:spPr>
          <a:xfrm>
            <a:off x="437700" y="118872"/>
            <a:ext cx="3496800" cy="778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rgbClr val="CCCCCC"/>
                </a:solidFill>
                <a:latin typeface="Barlow Condensed SemiBold"/>
                <a:ea typeface="Barlow Condensed SemiBold"/>
                <a:cs typeface="Barlow Condensed SemiBold"/>
                <a:sym typeface="Barlow Condensed SemiBold"/>
              </a:rPr>
              <a:t>3. Why Neo4j?</a:t>
            </a:r>
            <a:endParaRPr sz="2600">
              <a:solidFill>
                <a:srgbClr val="CCCCCC"/>
              </a:solidFill>
              <a:latin typeface="Barlow Condensed SemiBold"/>
              <a:ea typeface="Barlow Condensed SemiBold"/>
              <a:cs typeface="Barlow Condensed SemiBold"/>
              <a:sym typeface="Barlow Condensed SemiBold"/>
            </a:endParaRPr>
          </a:p>
        </p:txBody>
      </p:sp>
      <p:pic>
        <p:nvPicPr>
          <p:cNvPr id="264" name="Google Shape;264;g8110b298e1_0_40"/>
          <p:cNvPicPr preferRelativeResize="0"/>
          <p:nvPr/>
        </p:nvPicPr>
        <p:blipFill rotWithShape="1">
          <a:blip r:embed="rId5">
            <a:alphaModFix/>
          </a:blip>
          <a:srcRect/>
          <a:stretch/>
        </p:blipFill>
        <p:spPr>
          <a:xfrm>
            <a:off x="10829925" y="374350"/>
            <a:ext cx="946774" cy="328775"/>
          </a:xfrm>
          <a:prstGeom prst="rect">
            <a:avLst/>
          </a:prstGeom>
          <a:noFill/>
          <a:ln>
            <a:noFill/>
          </a:ln>
        </p:spPr>
      </p:pic>
      <p:sp>
        <p:nvSpPr>
          <p:cNvPr id="265" name="Google Shape;265;g8110b298e1_0_40"/>
          <p:cNvSpPr txBox="1">
            <a:spLocks noGrp="1"/>
          </p:cNvSpPr>
          <p:nvPr>
            <p:ph type="title"/>
          </p:nvPr>
        </p:nvSpPr>
        <p:spPr>
          <a:xfrm>
            <a:off x="437700" y="484632"/>
            <a:ext cx="9501600" cy="99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4000">
                <a:solidFill>
                  <a:srgbClr val="990000"/>
                </a:solidFill>
                <a:latin typeface="Barlow Condensed SemiBold"/>
                <a:ea typeface="Barlow Condensed SemiBold"/>
                <a:cs typeface="Barlow Condensed SemiBold"/>
                <a:sym typeface="Barlow Condensed SemiBold"/>
              </a:rPr>
              <a:t>Neo4J Offers Ease of Programming, Rich Community Resources, and Built-in Algorithm</a:t>
            </a:r>
            <a:endParaRPr sz="4000">
              <a:solidFill>
                <a:srgbClr val="990000"/>
              </a:solidFill>
              <a:latin typeface="Barlow Condensed SemiBold"/>
              <a:ea typeface="Barlow Condensed SemiBold"/>
              <a:cs typeface="Barlow Condensed SemiBold"/>
              <a:sym typeface="Barlow Condensed SemiBold"/>
            </a:endParaRPr>
          </a:p>
        </p:txBody>
      </p:sp>
      <p:pic>
        <p:nvPicPr>
          <p:cNvPr id="266" name="Google Shape;266;g8110b298e1_0_40"/>
          <p:cNvPicPr preferRelativeResize="0"/>
          <p:nvPr/>
        </p:nvPicPr>
        <p:blipFill>
          <a:blip r:embed="rId6">
            <a:alphaModFix/>
          </a:blip>
          <a:stretch>
            <a:fillRect/>
          </a:stretch>
        </p:blipFill>
        <p:spPr>
          <a:xfrm>
            <a:off x="9244850" y="4228796"/>
            <a:ext cx="1918800" cy="213952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g811e2258d7_5_18"/>
          <p:cNvPicPr preferRelativeResize="0"/>
          <p:nvPr/>
        </p:nvPicPr>
        <p:blipFill rotWithShape="1">
          <a:blip r:embed="rId3">
            <a:alphaModFix/>
          </a:blip>
          <a:srcRect/>
          <a:stretch/>
        </p:blipFill>
        <p:spPr>
          <a:xfrm>
            <a:off x="10829925" y="374350"/>
            <a:ext cx="946774" cy="328775"/>
          </a:xfrm>
          <a:prstGeom prst="rect">
            <a:avLst/>
          </a:prstGeom>
          <a:noFill/>
          <a:ln>
            <a:noFill/>
          </a:ln>
        </p:spPr>
      </p:pic>
      <p:pic>
        <p:nvPicPr>
          <p:cNvPr id="273" name="Google Shape;273;g811e2258d7_5_18"/>
          <p:cNvPicPr preferRelativeResize="0"/>
          <p:nvPr/>
        </p:nvPicPr>
        <p:blipFill rotWithShape="1">
          <a:blip r:embed="rId4">
            <a:alphaModFix/>
          </a:blip>
          <a:srcRect/>
          <a:stretch/>
        </p:blipFill>
        <p:spPr>
          <a:xfrm>
            <a:off x="280200" y="2575450"/>
            <a:ext cx="5765075" cy="2650089"/>
          </a:xfrm>
          <a:prstGeom prst="rect">
            <a:avLst/>
          </a:prstGeom>
          <a:noFill/>
          <a:ln>
            <a:noFill/>
          </a:ln>
        </p:spPr>
      </p:pic>
      <p:pic>
        <p:nvPicPr>
          <p:cNvPr id="274" name="Google Shape;274;g811e2258d7_5_18"/>
          <p:cNvPicPr preferRelativeResize="0"/>
          <p:nvPr/>
        </p:nvPicPr>
        <p:blipFill rotWithShape="1">
          <a:blip r:embed="rId5">
            <a:alphaModFix/>
          </a:blip>
          <a:srcRect/>
          <a:stretch/>
        </p:blipFill>
        <p:spPr>
          <a:xfrm>
            <a:off x="6185050" y="3642288"/>
            <a:ext cx="5765074" cy="516425"/>
          </a:xfrm>
          <a:prstGeom prst="rect">
            <a:avLst/>
          </a:prstGeom>
          <a:noFill/>
          <a:ln>
            <a:noFill/>
          </a:ln>
        </p:spPr>
      </p:pic>
      <p:sp>
        <p:nvSpPr>
          <p:cNvPr id="275" name="Google Shape;275;g811e2258d7_5_18"/>
          <p:cNvSpPr txBox="1">
            <a:spLocks noGrp="1"/>
          </p:cNvSpPr>
          <p:nvPr>
            <p:ph type="title"/>
          </p:nvPr>
        </p:nvSpPr>
        <p:spPr>
          <a:xfrm>
            <a:off x="437700" y="189750"/>
            <a:ext cx="10515600" cy="1325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800"/>
              <a:buFont typeface="Arial"/>
              <a:buNone/>
            </a:pPr>
            <a:r>
              <a:rPr lang="en-US">
                <a:solidFill>
                  <a:srgbClr val="990000"/>
                </a:solidFill>
                <a:latin typeface="Barlow Condensed SemiBold"/>
                <a:ea typeface="Barlow Condensed SemiBold"/>
                <a:cs typeface="Barlow Condensed SemiBold"/>
                <a:sym typeface="Barlow Condensed SemiBold"/>
              </a:rPr>
              <a:t>SQL vs Neo4j (Cypher)</a:t>
            </a:r>
            <a:endParaRPr>
              <a:solidFill>
                <a:srgbClr val="990000"/>
              </a:solidFill>
              <a:latin typeface="Barlow Condensed SemiBold"/>
              <a:ea typeface="Barlow Condensed SemiBold"/>
              <a:cs typeface="Barlow Condensed SemiBold"/>
              <a:sym typeface="Barlow Condensed SemiBold"/>
            </a:endParaRPr>
          </a:p>
        </p:txBody>
      </p:sp>
      <p:sp>
        <p:nvSpPr>
          <p:cNvPr id="276" name="Google Shape;276;g811e2258d7_5_18"/>
          <p:cNvSpPr txBox="1"/>
          <p:nvPr/>
        </p:nvSpPr>
        <p:spPr>
          <a:xfrm>
            <a:off x="437700" y="149485"/>
            <a:ext cx="3496800" cy="778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rgbClr val="CCCCCC"/>
                </a:solidFill>
                <a:latin typeface="Barlow Condensed SemiBold"/>
                <a:ea typeface="Barlow Condensed SemiBold"/>
                <a:cs typeface="Barlow Condensed SemiBold"/>
                <a:sym typeface="Barlow Condensed SemiBold"/>
              </a:rPr>
              <a:t>3. Why Neo4j?</a:t>
            </a:r>
            <a:endParaRPr sz="2600">
              <a:solidFill>
                <a:srgbClr val="CCCCCC"/>
              </a:solidFill>
              <a:latin typeface="Barlow Condensed SemiBold"/>
              <a:ea typeface="Barlow Condensed SemiBold"/>
              <a:cs typeface="Barlow Condensed SemiBold"/>
              <a:sym typeface="Barlow Condensed SemiBold"/>
            </a:endParaRPr>
          </a:p>
        </p:txBody>
      </p:sp>
      <p:sp>
        <p:nvSpPr>
          <p:cNvPr id="277" name="Google Shape;277;g811e2258d7_5_18"/>
          <p:cNvSpPr txBox="1"/>
          <p:nvPr/>
        </p:nvSpPr>
        <p:spPr>
          <a:xfrm>
            <a:off x="623100" y="1329800"/>
            <a:ext cx="10945800" cy="80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1"/>
                </a:solidFill>
                <a:latin typeface="Barlow Condensed Medium"/>
                <a:ea typeface="Barlow Condensed Medium"/>
                <a:cs typeface="Barlow Condensed Medium"/>
                <a:sym typeface="Barlow Condensed Medium"/>
              </a:rPr>
              <a:t>Find the prerequisites of courses</a:t>
            </a:r>
            <a:endParaRPr sz="3000">
              <a:latin typeface="Barlow Condensed Medium"/>
              <a:ea typeface="Barlow Condensed Medium"/>
              <a:cs typeface="Barlow Condensed Medium"/>
              <a:sym typeface="Barlow Condensed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fade">
                                      <p:cBhvr>
                                        <p:cTn id="7" dur="1"/>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g811e2258d7_5_30"/>
          <p:cNvPicPr preferRelativeResize="0"/>
          <p:nvPr/>
        </p:nvPicPr>
        <p:blipFill rotWithShape="1">
          <a:blip r:embed="rId3">
            <a:alphaModFix/>
          </a:blip>
          <a:srcRect/>
          <a:stretch/>
        </p:blipFill>
        <p:spPr>
          <a:xfrm>
            <a:off x="10829925" y="374350"/>
            <a:ext cx="946774" cy="328775"/>
          </a:xfrm>
          <a:prstGeom prst="rect">
            <a:avLst/>
          </a:prstGeom>
          <a:noFill/>
          <a:ln>
            <a:noFill/>
          </a:ln>
        </p:spPr>
      </p:pic>
      <p:sp>
        <p:nvSpPr>
          <p:cNvPr id="284" name="Google Shape;284;g811e2258d7_5_30"/>
          <p:cNvSpPr txBox="1">
            <a:spLocks noGrp="1"/>
          </p:cNvSpPr>
          <p:nvPr>
            <p:ph type="title"/>
          </p:nvPr>
        </p:nvSpPr>
        <p:spPr>
          <a:xfrm>
            <a:off x="437700" y="189750"/>
            <a:ext cx="10515600" cy="1325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800"/>
              <a:buFont typeface="Arial"/>
              <a:buNone/>
            </a:pPr>
            <a:r>
              <a:rPr lang="en-US">
                <a:solidFill>
                  <a:srgbClr val="990000"/>
                </a:solidFill>
                <a:latin typeface="Barlow Condensed SemiBold"/>
                <a:ea typeface="Barlow Condensed SemiBold"/>
                <a:cs typeface="Barlow Condensed SemiBold"/>
                <a:sym typeface="Barlow Condensed SemiBold"/>
              </a:rPr>
              <a:t>SQL vs Neo4j (Cypher)</a:t>
            </a:r>
            <a:endParaRPr>
              <a:solidFill>
                <a:srgbClr val="990000"/>
              </a:solidFill>
              <a:latin typeface="Barlow Condensed SemiBold"/>
              <a:ea typeface="Barlow Condensed SemiBold"/>
              <a:cs typeface="Barlow Condensed SemiBold"/>
              <a:sym typeface="Barlow Condensed SemiBold"/>
            </a:endParaRPr>
          </a:p>
        </p:txBody>
      </p:sp>
      <p:sp>
        <p:nvSpPr>
          <p:cNvPr id="285" name="Google Shape;285;g811e2258d7_5_30"/>
          <p:cNvSpPr txBox="1"/>
          <p:nvPr/>
        </p:nvSpPr>
        <p:spPr>
          <a:xfrm>
            <a:off x="437700" y="149485"/>
            <a:ext cx="3496800" cy="778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600">
                <a:solidFill>
                  <a:srgbClr val="CCCCCC"/>
                </a:solidFill>
                <a:latin typeface="Barlow Condensed SemiBold"/>
                <a:ea typeface="Barlow Condensed SemiBold"/>
                <a:cs typeface="Barlow Condensed SemiBold"/>
                <a:sym typeface="Barlow Condensed SemiBold"/>
              </a:rPr>
              <a:t>3. Why Neo4j?</a:t>
            </a:r>
            <a:endParaRPr sz="2600">
              <a:solidFill>
                <a:srgbClr val="CCCCCC"/>
              </a:solidFill>
              <a:latin typeface="Barlow Condensed SemiBold"/>
              <a:ea typeface="Barlow Condensed SemiBold"/>
              <a:cs typeface="Barlow Condensed SemiBold"/>
              <a:sym typeface="Barlow Condensed SemiBold"/>
            </a:endParaRPr>
          </a:p>
        </p:txBody>
      </p:sp>
      <p:pic>
        <p:nvPicPr>
          <p:cNvPr id="286" name="Google Shape;286;g811e2258d7_5_30"/>
          <p:cNvPicPr preferRelativeResize="0"/>
          <p:nvPr/>
        </p:nvPicPr>
        <p:blipFill>
          <a:blip r:embed="rId4">
            <a:alphaModFix/>
          </a:blip>
          <a:stretch>
            <a:fillRect/>
          </a:stretch>
        </p:blipFill>
        <p:spPr>
          <a:xfrm>
            <a:off x="1163813" y="2764985"/>
            <a:ext cx="9864374" cy="2807140"/>
          </a:xfrm>
          <a:prstGeom prst="rect">
            <a:avLst/>
          </a:prstGeom>
          <a:noFill/>
          <a:ln>
            <a:noFill/>
          </a:ln>
        </p:spPr>
      </p:pic>
      <p:sp>
        <p:nvSpPr>
          <p:cNvPr id="287" name="Google Shape;287;g811e2258d7_5_30"/>
          <p:cNvSpPr txBox="1"/>
          <p:nvPr/>
        </p:nvSpPr>
        <p:spPr>
          <a:xfrm>
            <a:off x="623100" y="1329800"/>
            <a:ext cx="10945800" cy="80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Barlow Condensed Medium"/>
                <a:ea typeface="Barlow Condensed Medium"/>
                <a:cs typeface="Barlow Condensed Medium"/>
                <a:sym typeface="Barlow Condensed Medium"/>
              </a:rPr>
              <a:t>For a social network containing a million people, with approx. 50 friends each, find me friends-of-friends of depths 2, 3, 4, &amp; 5</a:t>
            </a:r>
            <a:endParaRPr sz="3000">
              <a:latin typeface="Barlow Condensed Medium"/>
              <a:ea typeface="Barlow Condensed Medium"/>
              <a:cs typeface="Barlow Condensed Medium"/>
              <a:sym typeface="Barlow Condensed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
                                        <p:tgtEl>
                                          <p:spTgt spid="287"/>
                                        </p:tgtEl>
                                      </p:cBhvr>
                                    </p:animEffect>
                                  </p:childTnLst>
                                </p:cTn>
                              </p:par>
                            </p:childTnLst>
                          </p:cTn>
                        </p:par>
                        <p:par>
                          <p:cTn id="8" fill="hold">
                            <p:stCondLst>
                              <p:cond delay="0"/>
                            </p:stCondLst>
                            <p:childTnLst>
                              <p:par>
                                <p:cTn id="9" presetID="10" presetClass="entr" presetSubtype="0" fill="hold" nodeType="afterEffect">
                                  <p:stCondLst>
                                    <p:cond delay="0"/>
                                  </p:stCondLst>
                                  <p:childTnLst>
                                    <p:set>
                                      <p:cBhvr>
                                        <p:cTn id="10" dur="1" fill="hold">
                                          <p:stCondLst>
                                            <p:cond delay="0"/>
                                          </p:stCondLst>
                                        </p:cTn>
                                        <p:tgtEl>
                                          <p:spTgt spid="286"/>
                                        </p:tgtEl>
                                        <p:attrNameLst>
                                          <p:attrName>style.visibility</p:attrName>
                                        </p:attrNameLst>
                                      </p:cBhvr>
                                      <p:to>
                                        <p:strVal val="visible"/>
                                      </p:to>
                                    </p:set>
                                    <p:animEffect transition="in" filter="fade">
                                      <p:cBhvr>
                                        <p:cTn id="11" dur="1"/>
                                        <p:tgtEl>
                                          <p:spTgt spid="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2481</Words>
  <Application>Microsoft Macintosh PowerPoint</Application>
  <PresentationFormat>Widescreen</PresentationFormat>
  <Paragraphs>339</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Calibri</vt:lpstr>
      <vt:lpstr>Arial</vt:lpstr>
      <vt:lpstr>Barlow Condensed</vt:lpstr>
      <vt:lpstr>Barlow Condensed SemiBold</vt:lpstr>
      <vt:lpstr>Barlow Condensed Medium</vt:lpstr>
      <vt:lpstr>Office Theme</vt:lpstr>
      <vt:lpstr>Hennepin County Midterm Presentation </vt:lpstr>
      <vt:lpstr>Agenda</vt:lpstr>
      <vt:lpstr>Goal and Phases</vt:lpstr>
      <vt:lpstr>PowerPoint Presentation</vt:lpstr>
      <vt:lpstr>We Recommend Choosing Graph Database out of NoSQL Landscape </vt:lpstr>
      <vt:lpstr>Of the Available Options, Neo4j is the strongest Graph Database</vt:lpstr>
      <vt:lpstr>Neo4J Offers Ease of Programming, Rich Community Resources, and Built-in Algorithm</vt:lpstr>
      <vt:lpstr>SQL vs Neo4j (Cypher)</vt:lpstr>
      <vt:lpstr>SQL vs Neo4j (Cypher)</vt:lpstr>
      <vt:lpstr>To test capability of Neo4j, we need data from 7 domains with different granularity</vt:lpstr>
      <vt:lpstr>Neo4j Graph Designs Are More Intuitive Than ERDs</vt:lpstr>
      <vt:lpstr>Neo4j Doesn’t Concern Itself with Normalization</vt:lpstr>
      <vt:lpstr>Neo4j Graph Designs Are More Intuitive Than ERDs</vt:lpstr>
      <vt:lpstr>Python &amp; R Seamlessly Connect to Neo4j </vt:lpstr>
      <vt:lpstr>Do minority dominant neighborhoods have a dispropriate school enrollment rate?</vt:lpstr>
      <vt:lpstr>What is the avg ACT score of the districts that educate these tracts?</vt:lpstr>
      <vt:lpstr>For tracts with high SNAP enrollment vs low SNAP enrollment, what is the percentage of population that attend undergrad?</vt:lpstr>
      <vt:lpstr>What is the HDI of tracts across Hennepin County? </vt:lpstr>
      <vt:lpstr>What is the racial distribution of tracts with lowest vs highest HDI?</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Hennepin County Midterm Presentation </dc:title>
  <dc:creator>yidangao0129@gmail.com</dc:creator>
  <cp:lastModifiedBy>Brady Engelke</cp:lastModifiedBy>
  <cp:revision>1</cp:revision>
  <dcterms:created xsi:type="dcterms:W3CDTF">2020-02-23T06:14:38Z</dcterms:created>
  <dcterms:modified xsi:type="dcterms:W3CDTF">2020-03-08T14:12:11Z</dcterms:modified>
</cp:coreProperties>
</file>